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8"/>
  </p:notesMasterIdLst>
  <p:sldIdLst>
    <p:sldId id="292" r:id="rId2"/>
    <p:sldId id="288" r:id="rId3"/>
    <p:sldId id="289" r:id="rId4"/>
    <p:sldId id="279" r:id="rId5"/>
    <p:sldId id="291" r:id="rId6"/>
    <p:sldId id="290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7E"/>
    <a:srgbClr val="FF7C8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253" autoAdjust="0"/>
  </p:normalViewPr>
  <p:slideViewPr>
    <p:cSldViewPr>
      <p:cViewPr varScale="1">
        <p:scale>
          <a:sx n="65" d="100"/>
          <a:sy n="65" d="100"/>
        </p:scale>
        <p:origin x="195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A753FC4-AE75-45AA-AE1F-9240115D7BCE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  <a:endParaRPr lang="en-US" noProof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B8D323E-EDDB-49DD-9D94-BB6635F57C5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015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x-none" dirty="0"/>
          </a:p>
          <a:p>
            <a:pPr eaLnBrk="1" hangingPunct="1"/>
            <a:endParaRPr lang="en-US" altLang="x-none" dirty="0"/>
          </a:p>
        </p:txBody>
      </p:sp>
      <p:sp>
        <p:nvSpPr>
          <p:cNvPr id="410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03E781-5EB6-4E75-BA84-9FF3290E8344}" type="slidenum">
              <a:rPr lang="en-US" altLang="x-non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x-non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92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x-none" dirty="0"/>
          </a:p>
        </p:txBody>
      </p:sp>
      <p:sp>
        <p:nvSpPr>
          <p:cNvPr id="614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EF9A4F-D530-407A-86D3-872D8A9E0781}" type="slidenum">
              <a:rPr lang="en-US" altLang="x-non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x-non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04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614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EF9A4F-D530-407A-86D3-872D8A9E0781}" type="slidenum">
              <a:rPr lang="en-US" altLang="x-non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x-non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41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endParaRPr lang="hr-HR" altLang="x-none" baseline="0" dirty="0"/>
          </a:p>
          <a:p>
            <a:pPr eaLnBrk="1" hangingPunct="1">
              <a:spcBef>
                <a:spcPct val="0"/>
              </a:spcBef>
            </a:pPr>
            <a:endParaRPr lang="hr-HR" altLang="x-none" baseline="0" dirty="0"/>
          </a:p>
        </p:txBody>
      </p:sp>
      <p:sp>
        <p:nvSpPr>
          <p:cNvPr id="614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EF9A4F-D530-407A-86D3-872D8A9E0781}" type="slidenum">
              <a:rPr lang="en-US" altLang="x-non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x-non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6EFEF-9C8F-4B45-AF15-6959D8A3F850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FB7CD-4D0F-46B6-BCE7-494DAC5A5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82597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3889-510E-43F2-9D74-3F2119AC01E7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EF707-6625-4CB0-BA86-759A5178474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7741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023AD-6B81-4E7B-874A-0D8E2281CB70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B4300-540C-4FC2-A2D6-4BF04B08018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6854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5CE19-5C57-494B-B9AA-E94D63EFA8AE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0795D-B35F-44CA-ADCF-82CA6CF2DD5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7884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77956-214F-4196-B8D8-E9D1AC642F04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5E17-694C-4F89-8F16-102D5DA4CBB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8021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584CB-7C49-4D0F-BE7F-9AF12F739BF9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610D1-974F-4439-8B47-828EB90F546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8057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B8986-F1FF-483B-AF29-51B90F57D4CD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BF7E-D4E8-4764-9D48-5C13EC2D799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9333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06038-ECB9-447C-B28E-0E926867A1C9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F27B7-48DE-46C7-88F2-29EEC32FD81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0332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6F33E-82D3-4D40-8251-B00EEB459055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7567C-BCC1-4D43-975D-DEE0FDE2C0A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0002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8ED5C-1522-4357-9ACC-53643147E8C1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5592F-8C04-42C9-8674-2684AC0E24D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4874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72F13-0B86-4E7C-953A-C998F6A75691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C3663-769C-4B0E-83FF-67DE6B33A45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782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x-none"/>
              <a:t>Kliknite da biste uredili stil naslova matrice</a:t>
            </a:r>
            <a:endParaRPr lang="en-US" altLang="x-none"/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x-none"/>
              <a:t>Kliknite da biste uredili stilove teksta matrice</a:t>
            </a:r>
          </a:p>
          <a:p>
            <a:pPr lvl="1"/>
            <a:r>
              <a:rPr lang="hr-HR" altLang="x-none"/>
              <a:t>Druga razina</a:t>
            </a:r>
          </a:p>
          <a:p>
            <a:pPr lvl="2"/>
            <a:r>
              <a:rPr lang="hr-HR" altLang="x-none"/>
              <a:t>Treća razina</a:t>
            </a:r>
          </a:p>
          <a:p>
            <a:pPr lvl="3"/>
            <a:r>
              <a:rPr lang="hr-HR" altLang="x-none"/>
              <a:t>Četvrta razina</a:t>
            </a:r>
          </a:p>
          <a:p>
            <a:pPr lvl="4"/>
            <a:r>
              <a:rPr lang="hr-HR" altLang="x-none"/>
              <a:t>Peta razina</a:t>
            </a:r>
            <a:endParaRPr lang="en-US" altLang="x-none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95DF8-5AED-4C9A-9828-7A90D051B68E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2BFD1FE-CA93-41B5-9D40-23A32E3FED4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microsoft.com/office/2007/relationships/media" Target="../media/media6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5" Type="http://schemas.microsoft.com/office/2007/relationships/media" Target="../media/media7.mp3"/><Relationship Id="rId10" Type="http://schemas.openxmlformats.org/officeDocument/2006/relationships/image" Target="../media/image11.png"/><Relationship Id="rId4" Type="http://schemas.openxmlformats.org/officeDocument/2006/relationships/audio" Target="../media/media6.mp3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04533CD-7109-409E-BAFD-62952CF668D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" t="2254" b="96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75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65375"/>
          </a:xfrm>
        </p:spPr>
        <p:txBody>
          <a:bodyPr/>
          <a:lstStyle/>
          <a:p>
            <a:pPr eaLnBrk="1" hangingPunct="1"/>
            <a:r>
              <a:rPr lang="hr-HR" altLang="x-none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Mikado Bold" panose="02000000000000000000" pitchFamily="50" charset="-18"/>
              </a:rPr>
              <a:t>RAVNINA</a:t>
            </a:r>
            <a:endParaRPr lang="en-US" altLang="x-none" sz="3200" dirty="0">
              <a:solidFill>
                <a:schemeClr val="tx1">
                  <a:lumMod val="65000"/>
                  <a:lumOff val="35000"/>
                </a:schemeClr>
              </a:solidFill>
              <a:latin typeface="Mikado Bold" panose="02000000000000000000" pitchFamily="50" charset="-18"/>
            </a:endParaRPr>
          </a:p>
        </p:txBody>
      </p:sp>
      <p:pic>
        <p:nvPicPr>
          <p:cNvPr id="5" name="Picture 4" descr="ppt-header_Moj sretni broj 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9144000" cy="86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9773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51"/>
            <a:ext cx="9144000" cy="6893302"/>
          </a:xfrm>
        </p:spPr>
      </p:pic>
      <p:sp>
        <p:nvSpPr>
          <p:cNvPr id="5123" name="Naslov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3563"/>
          </a:xfrm>
        </p:spPr>
        <p:txBody>
          <a:bodyPr/>
          <a:lstStyle/>
          <a:p>
            <a:pPr eaLnBrk="1" hangingPunct="1"/>
            <a:r>
              <a:rPr lang="hr-HR" altLang="x-none" sz="2800" dirty="0">
                <a:solidFill>
                  <a:schemeClr val="bg1"/>
                </a:solidFill>
              </a:rPr>
              <a:t>RAVNINA</a:t>
            </a:r>
            <a:endParaRPr lang="en-US" altLang="x-none" sz="2800" dirty="0">
              <a:solidFill>
                <a:schemeClr val="bg1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A7A5DBD-BDCD-4FF0-8065-5C207B7A9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503171"/>
            <a:ext cx="8075731" cy="149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r-HR" sz="2000" dirty="0"/>
              <a:t>Z</a:t>
            </a:r>
            <a:r>
              <a:rPr lang="en-US" sz="2000" dirty="0" err="1"/>
              <a:t>amisli</a:t>
            </a:r>
            <a:r>
              <a:rPr lang="en-US" sz="2000" dirty="0"/>
              <a:t> da </a:t>
            </a:r>
            <a:r>
              <a:rPr lang="en-US" sz="2000" dirty="0" err="1"/>
              <a:t>ravan</a:t>
            </a:r>
            <a:r>
              <a:rPr lang="en-US" sz="2000" dirty="0"/>
              <a:t> list </a:t>
            </a:r>
            <a:r>
              <a:rPr lang="en-US" sz="2000" dirty="0" err="1"/>
              <a:t>papira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se </a:t>
            </a:r>
            <a:r>
              <a:rPr lang="en-US" sz="2000" dirty="0" err="1"/>
              <a:t>nalazi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tvom</a:t>
            </a:r>
            <a:r>
              <a:rPr lang="en-US" sz="2000" dirty="0"/>
              <a:t> </a:t>
            </a:r>
            <a:r>
              <a:rPr lang="en-US" sz="2000" dirty="0" err="1"/>
              <a:t>stolu</a:t>
            </a:r>
            <a:r>
              <a:rPr lang="en-US" sz="2000" dirty="0"/>
              <a:t> </a:t>
            </a:r>
            <a:r>
              <a:rPr lang="en-US" sz="2000" dirty="0" err="1"/>
              <a:t>odjednom</a:t>
            </a:r>
            <a:r>
              <a:rPr lang="en-US" sz="2000" dirty="0"/>
              <a:t> </a:t>
            </a:r>
            <a:r>
              <a:rPr lang="en-US" sz="2000" dirty="0" err="1"/>
              <a:t>počne</a:t>
            </a:r>
            <a:r>
              <a:rPr lang="en-US" sz="2000" dirty="0"/>
              <a:t> </a:t>
            </a:r>
            <a:r>
              <a:rPr lang="en-US" sz="2000" dirty="0" err="1"/>
              <a:t>rasti</a:t>
            </a:r>
            <a:endParaRPr lang="hr-HR" sz="2000" dirty="0"/>
          </a:p>
          <a:p>
            <a:pPr>
              <a:buNone/>
            </a:pPr>
            <a:r>
              <a:rPr lang="en-US" sz="2000" dirty="0"/>
              <a:t>u </a:t>
            </a:r>
            <a:r>
              <a:rPr lang="en-US" sz="2000" dirty="0" err="1"/>
              <a:t>svim</a:t>
            </a:r>
            <a:r>
              <a:rPr lang="en-US" sz="2000" dirty="0"/>
              <a:t> </a:t>
            </a:r>
            <a:r>
              <a:rPr lang="en-US" sz="2000" dirty="0" err="1"/>
              <a:t>smjerovima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postane</a:t>
            </a:r>
            <a:r>
              <a:rPr lang="en-US" sz="2000" dirty="0"/>
              <a:t> </a:t>
            </a:r>
            <a:r>
              <a:rPr lang="en-US" sz="2000" dirty="0" err="1"/>
              <a:t>velik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ploha</a:t>
            </a:r>
            <a:r>
              <a:rPr lang="en-US" sz="2000" dirty="0"/>
              <a:t> </a:t>
            </a:r>
            <a:r>
              <a:rPr lang="en-US" sz="2000" dirty="0" err="1"/>
              <a:t>stola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kojem</a:t>
            </a:r>
            <a:r>
              <a:rPr lang="en-US" sz="2000" dirty="0"/>
              <a:t> se </a:t>
            </a:r>
            <a:r>
              <a:rPr lang="en-US" sz="2000" dirty="0" err="1"/>
              <a:t>nalazi</a:t>
            </a:r>
            <a:r>
              <a:rPr lang="en-US" sz="2000" dirty="0"/>
              <a:t>. </a:t>
            </a:r>
            <a:endParaRPr lang="hr-HR" sz="2000" dirty="0"/>
          </a:p>
          <a:p>
            <a:pPr>
              <a:buNone/>
            </a:pPr>
            <a:r>
              <a:rPr lang="en-US" sz="2000" dirty="0" err="1"/>
              <a:t>Zatim</a:t>
            </a:r>
            <a:r>
              <a:rPr lang="en-US" sz="2000" dirty="0"/>
              <a:t> se </a:t>
            </a:r>
            <a:r>
              <a:rPr lang="en-US" sz="2000" dirty="0" err="1"/>
              <a:t>širi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hodnik</a:t>
            </a:r>
            <a:r>
              <a:rPr lang="en-US" sz="2000" dirty="0"/>
              <a:t> pa </a:t>
            </a:r>
            <a:r>
              <a:rPr lang="en-US" sz="2000" dirty="0" err="1"/>
              <a:t>izvan</a:t>
            </a:r>
            <a:r>
              <a:rPr lang="en-US" sz="2000" dirty="0"/>
              <a:t> </a:t>
            </a:r>
            <a:r>
              <a:rPr lang="en-US" sz="2000" dirty="0" err="1"/>
              <a:t>škole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nastavi</a:t>
            </a:r>
            <a:r>
              <a:rPr lang="en-US" sz="2000" dirty="0"/>
              <a:t> </a:t>
            </a:r>
            <a:r>
              <a:rPr lang="en-US" sz="2000" dirty="0" err="1"/>
              <a:t>beskonačno</a:t>
            </a:r>
            <a:r>
              <a:rPr lang="en-US" sz="2000" dirty="0"/>
              <a:t> </a:t>
            </a:r>
            <a:r>
              <a:rPr lang="en-US" sz="2000" dirty="0" err="1"/>
              <a:t>rasti</a:t>
            </a:r>
            <a:r>
              <a:rPr lang="en-US" sz="2000" dirty="0"/>
              <a:t> </a:t>
            </a:r>
            <a:r>
              <a:rPr lang="en-US" sz="2000" dirty="0" err="1"/>
              <a:t>unedogled</a:t>
            </a:r>
            <a:r>
              <a:rPr lang="en-US" sz="2000" dirty="0"/>
              <a:t>. </a:t>
            </a:r>
            <a:endParaRPr lang="hr-HR" altLang="en-US" sz="2000" dirty="0"/>
          </a:p>
          <a:p>
            <a:pPr>
              <a:buFontTx/>
              <a:buNone/>
            </a:pPr>
            <a:endParaRPr lang="hr-HR" altLang="en-US" sz="20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83AA291-5F2E-4230-B597-26C88428A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3829051"/>
            <a:ext cx="8075731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/>
              <a:t>Ako si dobro zamišljao/zamišljala onda si zamislio/zamislila neomeđenu ravnu plohu koju zovemo RAVNINA.</a:t>
            </a:r>
            <a:endParaRPr lang="en-US" sz="2000" dirty="0"/>
          </a:p>
          <a:p>
            <a:pPr>
              <a:buFontTx/>
              <a:buNone/>
            </a:pPr>
            <a:endParaRPr lang="hr-HR" altLang="en-US" sz="2000" dirty="0"/>
          </a:p>
        </p:txBody>
      </p:sp>
      <p:pic>
        <p:nvPicPr>
          <p:cNvPr id="6" name="109">
            <a:hlinkClick r:id="" action="ppaction://media"/>
            <a:extLst>
              <a:ext uri="{FF2B5EF4-FFF2-40B4-BE49-F238E27FC236}">
                <a16:creationId xmlns:a16="http://schemas.microsoft.com/office/drawing/2014/main" id="{124277C9-F092-4945-B4B4-DB0B6F8FE0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51746" y="1731014"/>
            <a:ext cx="387806" cy="387806"/>
          </a:xfrm>
          <a:prstGeom prst="rect">
            <a:avLst/>
          </a:prstGeom>
        </p:spPr>
      </p:pic>
      <p:pic>
        <p:nvPicPr>
          <p:cNvPr id="8" name="110">
            <a:hlinkClick r:id="" action="ppaction://media"/>
            <a:extLst>
              <a:ext uri="{FF2B5EF4-FFF2-40B4-BE49-F238E27FC236}">
                <a16:creationId xmlns:a16="http://schemas.microsoft.com/office/drawing/2014/main" id="{28E3AA1E-C63B-4B9A-B2AA-0EE81F1D1C9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51746" y="3861049"/>
            <a:ext cx="531822" cy="53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065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1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8" y="0"/>
            <a:ext cx="9144000" cy="6858000"/>
          </a:xfrm>
        </p:spPr>
      </p:pic>
      <p:sp>
        <p:nvSpPr>
          <p:cNvPr id="5123" name="Naslov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3563"/>
          </a:xfrm>
        </p:spPr>
        <p:txBody>
          <a:bodyPr/>
          <a:lstStyle/>
          <a:p>
            <a:pPr eaLnBrk="1" hangingPunct="1"/>
            <a:r>
              <a:rPr lang="hr-HR" altLang="x-none" sz="2800" dirty="0">
                <a:solidFill>
                  <a:schemeClr val="bg1"/>
                </a:solidFill>
              </a:rPr>
              <a:t>RAVNINA</a:t>
            </a:r>
            <a:endParaRPr lang="en-US" altLang="x-none" sz="2800" dirty="0">
              <a:solidFill>
                <a:schemeClr val="bg1"/>
              </a:solidFill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83727C70-6F29-48D8-9E2C-5F29B9BFC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692" y="1358737"/>
            <a:ext cx="5053073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+mn-lt"/>
              </a:rPr>
              <a:t>Ravninu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u </a:t>
            </a:r>
            <a:r>
              <a:rPr lang="en-US" sz="2400" dirty="0" err="1">
                <a:latin typeface="+mn-lt"/>
              </a:rPr>
              <a:t>svakodnevnom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životu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predočavamo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ravnom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plohom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stola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ravnom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plohom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školske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ploče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ravnim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listom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papira</a:t>
            </a:r>
            <a:r>
              <a:rPr lang="en-US" sz="2400" dirty="0">
                <a:latin typeface="+mn-lt"/>
              </a:rPr>
              <a:t>… </a:t>
            </a:r>
            <a:endParaRPr lang="hr-HR" sz="24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US" sz="2400" dirty="0" err="1">
                <a:latin typeface="+mn-lt"/>
              </a:rPr>
              <a:t>Te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plohe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ograničene</a:t>
            </a:r>
            <a:r>
              <a:rPr lang="en-US" sz="2400" dirty="0">
                <a:latin typeface="+mn-lt"/>
              </a:rPr>
              <a:t>, no </a:t>
            </a:r>
            <a:r>
              <a:rPr lang="en-US" sz="2400" dirty="0" err="1">
                <a:latin typeface="+mn-lt"/>
              </a:rPr>
              <a:t>kad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predstavljaju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ravninu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zamišljamo</a:t>
            </a:r>
            <a:r>
              <a:rPr lang="en-US" sz="2400" dirty="0">
                <a:latin typeface="+mn-lt"/>
              </a:rPr>
              <a:t> da se </a:t>
            </a:r>
            <a:r>
              <a:rPr lang="hr-HR" sz="2400" dirty="0">
                <a:latin typeface="+mn-lt"/>
              </a:rPr>
              <a:t>neograničeno </a:t>
            </a:r>
            <a:r>
              <a:rPr lang="en-US" sz="2400" dirty="0" err="1">
                <a:latin typeface="+mn-lt"/>
              </a:rPr>
              <a:t>prostiru</a:t>
            </a:r>
            <a:r>
              <a:rPr lang="en-US" sz="2400" dirty="0">
                <a:latin typeface="+mn-lt"/>
              </a:rPr>
              <a:t> u </a:t>
            </a:r>
            <a:r>
              <a:rPr lang="en-US" sz="2400" dirty="0" err="1">
                <a:latin typeface="+mn-lt"/>
              </a:rPr>
              <a:t>svim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smjerovima</a:t>
            </a:r>
            <a:r>
              <a:rPr lang="en-US" sz="2400" dirty="0">
                <a:latin typeface="+mn-lt"/>
              </a:rPr>
              <a:t>. </a:t>
            </a:r>
            <a:endParaRPr lang="hr-HR" altLang="en-US" sz="2400" dirty="0">
              <a:latin typeface="+mn-lt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F03BADD-BBE0-4098-9DA2-CD98F1D06B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3" t="11905" r="2959" b="9524"/>
          <a:stretch/>
        </p:blipFill>
        <p:spPr>
          <a:xfrm rot="5400000">
            <a:off x="140340" y="1946632"/>
            <a:ext cx="3552054" cy="2376264"/>
          </a:xfrm>
          <a:prstGeom prst="rect">
            <a:avLst/>
          </a:prstGeom>
        </p:spPr>
      </p:pic>
      <p:pic>
        <p:nvPicPr>
          <p:cNvPr id="2" name="111">
            <a:hlinkClick r:id="" action="ppaction://media"/>
            <a:extLst>
              <a:ext uri="{FF2B5EF4-FFF2-40B4-BE49-F238E27FC236}">
                <a16:creationId xmlns:a16="http://schemas.microsoft.com/office/drawing/2014/main" id="{467D3343-814B-474E-BED1-7B15351ECD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79513" y="1556792"/>
            <a:ext cx="432048" cy="50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714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" y="0"/>
            <a:ext cx="9214909" cy="6911182"/>
          </a:xfrm>
        </p:spPr>
      </p:pic>
      <p:sp>
        <p:nvSpPr>
          <p:cNvPr id="5123" name="Naslov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pPr eaLnBrk="1" hangingPunct="1"/>
            <a:r>
              <a:rPr lang="hr-HR" altLang="x-none" sz="2800" dirty="0">
                <a:solidFill>
                  <a:schemeClr val="bg1"/>
                </a:solidFill>
              </a:rPr>
              <a:t>RAVNINA</a:t>
            </a:r>
            <a:endParaRPr lang="en-US" altLang="x-none" sz="2800" dirty="0">
              <a:solidFill>
                <a:schemeClr val="bg1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B07BAFF8-6002-4570-8DAA-D8EE2F9874AC}"/>
              </a:ext>
            </a:extLst>
          </p:cNvPr>
          <p:cNvSpPr txBox="1"/>
          <p:nvPr/>
        </p:nvSpPr>
        <p:spPr>
          <a:xfrm>
            <a:off x="5549625" y="2348880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U </a:t>
            </a:r>
            <a:r>
              <a:rPr lang="en-US" sz="2400" dirty="0" err="1">
                <a:latin typeface="+mn-lt"/>
              </a:rPr>
              <a:t>ravnini</a:t>
            </a:r>
            <a:r>
              <a:rPr lang="en-US" sz="2400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crtamo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točke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crte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likove</a:t>
            </a:r>
            <a:r>
              <a:rPr lang="en-US" sz="2400" dirty="0">
                <a:latin typeface="+mn-lt"/>
              </a:rPr>
              <a:t>. </a:t>
            </a:r>
          </a:p>
          <a:p>
            <a:r>
              <a:rPr lang="en-US" sz="2400" dirty="0" err="1">
                <a:latin typeface="+mn-lt"/>
              </a:rPr>
              <a:t>Sve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što</a:t>
            </a:r>
            <a:r>
              <a:rPr lang="en-US" sz="2400" dirty="0">
                <a:latin typeface="+mn-lt"/>
              </a:rPr>
              <a:t> je </a:t>
            </a:r>
            <a:r>
              <a:rPr lang="en-US" sz="2400" dirty="0" err="1">
                <a:latin typeface="+mn-lt"/>
              </a:rPr>
              <a:t>nacrtano</a:t>
            </a:r>
            <a:r>
              <a:rPr lang="en-US" sz="2400" dirty="0">
                <a:latin typeface="+mn-lt"/>
              </a:rPr>
              <a:t> u </a:t>
            </a:r>
            <a:r>
              <a:rPr lang="en-US" sz="2400" dirty="0" err="1">
                <a:latin typeface="+mn-lt"/>
              </a:rPr>
              <a:t>nekoj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ravnini</a:t>
            </a:r>
            <a:r>
              <a:rPr lang="en-US" sz="2400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pripada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toj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ravnini</a:t>
            </a:r>
            <a:r>
              <a:rPr lang="en-US" sz="2400" dirty="0">
                <a:latin typeface="+mn-lt"/>
              </a:rPr>
              <a:t>. </a:t>
            </a:r>
            <a:endParaRPr lang="hr-HR" sz="2400" dirty="0">
              <a:latin typeface="+mn-lt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9C8A246-02E6-47A5-A9DB-83DDA5E283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r="6562"/>
          <a:stretch/>
        </p:blipFill>
        <p:spPr>
          <a:xfrm>
            <a:off x="457200" y="1845786"/>
            <a:ext cx="4896544" cy="3734321"/>
          </a:xfrm>
          <a:prstGeom prst="rect">
            <a:avLst/>
          </a:prstGeom>
        </p:spPr>
      </p:pic>
      <p:pic>
        <p:nvPicPr>
          <p:cNvPr id="2" name="112">
            <a:hlinkClick r:id="" action="ppaction://media"/>
            <a:extLst>
              <a:ext uri="{FF2B5EF4-FFF2-40B4-BE49-F238E27FC236}">
                <a16:creationId xmlns:a16="http://schemas.microsoft.com/office/drawing/2014/main" id="{2C0205E7-6C6B-4474-94E5-B6E232EB3C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95536" y="1253145"/>
            <a:ext cx="393576" cy="39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94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3">
            <a:extLst>
              <a:ext uri="{FF2B5EF4-FFF2-40B4-BE49-F238E27FC236}">
                <a16:creationId xmlns:a16="http://schemas.microsoft.com/office/drawing/2014/main" id="{7B4FF330-4849-4A7C-AD2E-BAE9CE34E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" y="0"/>
            <a:ext cx="9214909" cy="6911182"/>
          </a:xfrm>
        </p:spPr>
      </p:pic>
      <p:sp>
        <p:nvSpPr>
          <p:cNvPr id="4" name="Text Box 11">
            <a:extLst>
              <a:ext uri="{FF2B5EF4-FFF2-40B4-BE49-F238E27FC236}">
                <a16:creationId xmlns:a16="http://schemas.microsoft.com/office/drawing/2014/main" id="{71902ED7-FECD-4D22-AB49-F68F69F3E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063" y="1268760"/>
            <a:ext cx="76578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3200" dirty="0">
                <a:latin typeface="+mn-lt"/>
              </a:rPr>
              <a:t>Opiši kako zamišljamo ravninu</a:t>
            </a:r>
            <a:r>
              <a:rPr lang="hr-HR" sz="3200" b="1" dirty="0">
                <a:latin typeface="+mn-lt"/>
              </a:rPr>
              <a:t>.</a:t>
            </a:r>
            <a:endParaRPr lang="hr-HR" altLang="en-US" sz="3200" dirty="0">
              <a:latin typeface="+mn-lt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2C66EFDF-930A-4A52-AA6A-7655729DB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063" y="2846973"/>
            <a:ext cx="765787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+mn-lt"/>
              </a:rPr>
              <a:t>Ravninu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zamišljamo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kao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ravnu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plohu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koja</a:t>
            </a:r>
            <a:r>
              <a:rPr lang="en-US" sz="3200" dirty="0">
                <a:latin typeface="+mn-lt"/>
              </a:rPr>
              <a:t> se </a:t>
            </a:r>
            <a:r>
              <a:rPr lang="en-US" sz="3200" dirty="0" err="1">
                <a:latin typeface="+mn-lt"/>
              </a:rPr>
              <a:t>širi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na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sve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strane</a:t>
            </a:r>
            <a:r>
              <a:rPr lang="en-US" sz="3200" dirty="0">
                <a:latin typeface="+mn-lt"/>
              </a:rPr>
              <a:t>, a </a:t>
            </a:r>
            <a:r>
              <a:rPr lang="en-US" sz="3200" dirty="0" err="1">
                <a:latin typeface="+mn-lt"/>
              </a:rPr>
              <a:t>predočavamo</a:t>
            </a:r>
            <a:r>
              <a:rPr lang="en-US" sz="3200" dirty="0">
                <a:latin typeface="+mn-lt"/>
              </a:rPr>
              <a:t> je </a:t>
            </a:r>
            <a:r>
              <a:rPr lang="en-US" sz="3200" dirty="0" err="1">
                <a:latin typeface="+mn-lt"/>
              </a:rPr>
              <a:t>ravnim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zidom</a:t>
            </a:r>
            <a:r>
              <a:rPr lang="en-US" sz="3200" dirty="0">
                <a:latin typeface="+mn-lt"/>
              </a:rPr>
              <a:t>, </a:t>
            </a:r>
            <a:r>
              <a:rPr lang="en-US" sz="3200" dirty="0" err="1">
                <a:latin typeface="+mn-lt"/>
              </a:rPr>
              <a:t>ravnom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pločom</a:t>
            </a:r>
            <a:r>
              <a:rPr lang="en-US" sz="3200" dirty="0">
                <a:latin typeface="+mn-lt"/>
              </a:rPr>
              <a:t>, </a:t>
            </a:r>
            <a:r>
              <a:rPr lang="en-US" sz="3200" dirty="0" err="1">
                <a:latin typeface="+mn-lt"/>
              </a:rPr>
              <a:t>ravnim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papirom</a:t>
            </a:r>
            <a:r>
              <a:rPr lang="en-US" sz="3200" dirty="0">
                <a:latin typeface="+mn-lt"/>
              </a:rPr>
              <a:t>... </a:t>
            </a:r>
            <a:endParaRPr lang="hr-HR" altLang="en-US" sz="3200" dirty="0">
              <a:latin typeface="+mn-lt"/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F833331D-1FE4-440C-835D-C4439C69AD68}"/>
              </a:ext>
            </a:extLst>
          </p:cNvPr>
          <p:cNvSpPr/>
          <p:nvPr/>
        </p:nvSpPr>
        <p:spPr>
          <a:xfrm>
            <a:off x="3975266" y="449714"/>
            <a:ext cx="1193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x-none" dirty="0">
                <a:solidFill>
                  <a:schemeClr val="bg1"/>
                </a:solidFill>
              </a:rPr>
              <a:t>RAVNINA</a:t>
            </a:r>
            <a:endParaRPr lang="en-US" dirty="0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B90E7D63-A7EC-4077-A239-A79163428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5102393"/>
            <a:ext cx="3458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dirty="0">
                <a:latin typeface="+mn-lt"/>
              </a:rPr>
              <a:t>Ovo je važno razumjeti…</a:t>
            </a:r>
            <a:endParaRPr lang="hr-HR" altLang="en-US" sz="2400" dirty="0">
              <a:latin typeface="+mn-lt"/>
            </a:endParaRPr>
          </a:p>
        </p:txBody>
      </p:sp>
      <p:pic>
        <p:nvPicPr>
          <p:cNvPr id="16" name="113">
            <a:hlinkClick r:id="" action="ppaction://media"/>
            <a:extLst>
              <a:ext uri="{FF2B5EF4-FFF2-40B4-BE49-F238E27FC236}">
                <a16:creationId xmlns:a16="http://schemas.microsoft.com/office/drawing/2014/main" id="{85ECCEE2-C741-429E-A0FA-4D66C64D2B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33463" y="1243935"/>
            <a:ext cx="609600" cy="609600"/>
          </a:xfrm>
          <a:prstGeom prst="rect">
            <a:avLst/>
          </a:prstGeom>
        </p:spPr>
      </p:pic>
      <p:pic>
        <p:nvPicPr>
          <p:cNvPr id="17" name="114">
            <a:hlinkClick r:id="" action="ppaction://media"/>
            <a:extLst>
              <a:ext uri="{FF2B5EF4-FFF2-40B4-BE49-F238E27FC236}">
                <a16:creationId xmlns:a16="http://schemas.microsoft.com/office/drawing/2014/main" id="{E3AF7B16-209F-4BD4-ABBC-FCF7291C459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03378" y="3212976"/>
            <a:ext cx="364166" cy="364166"/>
          </a:xfrm>
          <a:prstGeom prst="rect">
            <a:avLst/>
          </a:prstGeom>
        </p:spPr>
      </p:pic>
      <p:pic>
        <p:nvPicPr>
          <p:cNvPr id="18" name="115">
            <a:hlinkClick r:id="" action="ppaction://media"/>
            <a:extLst>
              <a:ext uri="{FF2B5EF4-FFF2-40B4-BE49-F238E27FC236}">
                <a16:creationId xmlns:a16="http://schemas.microsoft.com/office/drawing/2014/main" id="{AE27E999-8325-4216-A3B0-977E40C46CC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60897" y="5004466"/>
            <a:ext cx="364166" cy="36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0E14F024-D2F8-46EC-96CF-DD8845C54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36CE064B-E1F6-42BD-B93A-561B13737AB0}"/>
              </a:ext>
            </a:extLst>
          </p:cNvPr>
          <p:cNvSpPr/>
          <p:nvPr/>
        </p:nvSpPr>
        <p:spPr>
          <a:xfrm>
            <a:off x="3635896" y="486374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x-none" dirty="0">
                <a:solidFill>
                  <a:schemeClr val="bg1"/>
                </a:solidFill>
              </a:rPr>
              <a:t>PLAN PLOČE</a:t>
            </a:r>
            <a:endParaRPr lang="en-US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34474B0-CB40-4E81-9C91-6F5C7BF353B1}"/>
              </a:ext>
            </a:extLst>
          </p:cNvPr>
          <p:cNvSpPr txBox="1"/>
          <p:nvPr/>
        </p:nvSpPr>
        <p:spPr>
          <a:xfrm>
            <a:off x="1237228" y="2069303"/>
            <a:ext cx="70071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 err="1">
                <a:latin typeface="+mn-lt"/>
              </a:rPr>
              <a:t>Ravninu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zamišljamo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kao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ravnu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plohu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koja</a:t>
            </a:r>
            <a:r>
              <a:rPr lang="en-US" sz="2800" dirty="0">
                <a:latin typeface="+mn-lt"/>
              </a:rPr>
              <a:t> se </a:t>
            </a:r>
            <a:r>
              <a:rPr lang="en-US" sz="2800" dirty="0" err="1">
                <a:latin typeface="+mn-lt"/>
              </a:rPr>
              <a:t>širi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na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sve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strane</a:t>
            </a:r>
            <a:r>
              <a:rPr lang="hr-HR" sz="2800" dirty="0">
                <a:latin typeface="+mn-lt"/>
              </a:rPr>
              <a:t>.</a:t>
            </a:r>
          </a:p>
          <a:p>
            <a:pPr>
              <a:spcBef>
                <a:spcPts val="0"/>
              </a:spcBef>
            </a:pPr>
            <a:r>
              <a:rPr lang="hr-HR" sz="2800" dirty="0">
                <a:latin typeface="+mn-lt"/>
              </a:rPr>
              <a:t>Ravninu </a:t>
            </a:r>
            <a:r>
              <a:rPr lang="en-US" sz="2800" dirty="0" err="1">
                <a:latin typeface="+mn-lt"/>
              </a:rPr>
              <a:t>redočavamo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ravnim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zidom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ravnom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pločom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ravnim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papirom</a:t>
            </a:r>
            <a:r>
              <a:rPr lang="en-US" sz="2800" dirty="0">
                <a:latin typeface="+mn-lt"/>
              </a:rPr>
              <a:t>...</a:t>
            </a:r>
            <a:endParaRPr lang="hr-HR" sz="2800" dirty="0">
              <a:latin typeface="+mn-lt"/>
            </a:endParaRPr>
          </a:p>
          <a:p>
            <a:pPr>
              <a:spcBef>
                <a:spcPts val="0"/>
              </a:spcBef>
            </a:pPr>
            <a:endParaRPr lang="hr-HR" sz="2800" dirty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2800" dirty="0" err="1">
                <a:latin typeface="+mn-lt"/>
              </a:rPr>
              <a:t>Kad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nešto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nacrtamo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na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papiru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onda</a:t>
            </a:r>
            <a:r>
              <a:rPr lang="en-US" sz="2800" dirty="0">
                <a:latin typeface="+mn-lt"/>
              </a:rPr>
              <a:t> to </a:t>
            </a:r>
            <a:r>
              <a:rPr lang="en-US" sz="2800" dirty="0" err="1">
                <a:latin typeface="+mn-lt"/>
              </a:rPr>
              <a:t>pripada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ravnini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određenoj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tim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papirom</a:t>
            </a:r>
            <a:r>
              <a:rPr lang="en-US" sz="2800" dirty="0">
                <a:latin typeface="+mn-lt"/>
              </a:rPr>
              <a:t>. </a:t>
            </a:r>
            <a:endParaRPr lang="hr-HR" altLang="en-US" sz="2800" dirty="0">
              <a:latin typeface="+mn-lt"/>
            </a:endParaRPr>
          </a:p>
          <a:p>
            <a:pPr>
              <a:spcBef>
                <a:spcPts val="0"/>
              </a:spcBef>
            </a:pPr>
            <a:endParaRPr lang="hr-HR" altLang="en-US" sz="2000" dirty="0">
              <a:latin typeface="+mn-lt"/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F12F8210-E316-445E-93ED-DF7E736B35EE}"/>
              </a:ext>
            </a:extLst>
          </p:cNvPr>
          <p:cNvSpPr txBox="1"/>
          <p:nvPr/>
        </p:nvSpPr>
        <p:spPr>
          <a:xfrm>
            <a:off x="3399669" y="1139339"/>
            <a:ext cx="210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hr-HR" altLang="en-US" sz="3600" dirty="0">
                <a:latin typeface="+mn-lt"/>
              </a:rPr>
              <a:t>RAVNINA</a:t>
            </a:r>
          </a:p>
        </p:txBody>
      </p:sp>
    </p:spTree>
    <p:extLst>
      <p:ext uri="{BB962C8B-B14F-4D97-AF65-F5344CB8AC3E}">
        <p14:creationId xmlns:p14="http://schemas.microsoft.com/office/powerpoint/2010/main" val="22233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201</Words>
  <Application>Microsoft Office PowerPoint</Application>
  <PresentationFormat>Prikaz na zaslonu (4:3)</PresentationFormat>
  <Paragraphs>26</Paragraphs>
  <Slides>6</Slides>
  <Notes>4</Notes>
  <HiddenSlides>0</HiddenSlides>
  <MMClips>7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Mikado Bold</vt:lpstr>
      <vt:lpstr>Office tema</vt:lpstr>
      <vt:lpstr>RAVNINA</vt:lpstr>
      <vt:lpstr>RAVNINA</vt:lpstr>
      <vt:lpstr>RAVNINA</vt:lpstr>
      <vt:lpstr>RAVNINA</vt:lpstr>
      <vt:lpstr>PowerPoint prezentacija</vt:lpstr>
      <vt:lpstr>PowerPoint prezentacija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Množenje brojeva</dc:title>
  <dc:creator>Graciella</dc:creator>
  <cp:lastModifiedBy>lidija krsnik</cp:lastModifiedBy>
  <cp:revision>171</cp:revision>
  <dcterms:created xsi:type="dcterms:W3CDTF">2014-01-19T22:09:30Z</dcterms:created>
  <dcterms:modified xsi:type="dcterms:W3CDTF">2021-11-02T18:00:00Z</dcterms:modified>
</cp:coreProperties>
</file>