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1" r:id="rId3"/>
    <p:sldId id="282" r:id="rId4"/>
    <p:sldId id="276" r:id="rId5"/>
    <p:sldId id="277" r:id="rId6"/>
    <p:sldId id="278" r:id="rId7"/>
    <p:sldId id="279" r:id="rId8"/>
    <p:sldId id="285" r:id="rId9"/>
    <p:sldId id="284" r:id="rId10"/>
    <p:sldId id="286" r:id="rId11"/>
    <p:sldId id="283" r:id="rId12"/>
    <p:sldId id="280" r:id="rId13"/>
    <p:sldId id="28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B5EE"/>
    <a:srgbClr val="D2ECFB"/>
    <a:srgbClr val="414042"/>
    <a:srgbClr val="FFEF32"/>
    <a:srgbClr val="EF43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5T13:51:09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D014-8DE4-794E-A0CF-855CF6C0FCE8}" type="datetimeFigureOut">
              <a:rPr lang="sr-Latn-RS" smtClean="0"/>
              <a:pPr/>
              <a:t>4.11.2021.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89C8-4F7E-1442-A336-660B118230B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48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89C8-4F7E-1442-A336-660B118230B7}" type="slidenum">
              <a:rPr lang="sr-Latn-RS" smtClean="0"/>
              <a:pPr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786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77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7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8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7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9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1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4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D4C4-2740-4946-8389-C21F54D412BD}" type="datetimeFigureOut">
              <a:rPr lang="hr-HR" smtClean="0"/>
              <a:pPr/>
              <a:t>4.11.2021.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5A51-3EC2-4411-B717-FC7803393B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49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46d8fae0-9a5e-4381-a7d4-acf75828bffb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B750A7-FB01-6740-8998-91E3A58C2540}"/>
              </a:ext>
            </a:extLst>
          </p:cNvPr>
          <p:cNvSpPr/>
          <p:nvPr/>
        </p:nvSpPr>
        <p:spPr>
          <a:xfrm>
            <a:off x="2050133" y="1232688"/>
            <a:ext cx="366495" cy="36751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5555FA-4F34-5C49-9EDD-64003061CC04}"/>
              </a:ext>
            </a:extLst>
          </p:cNvPr>
          <p:cNvSpPr/>
          <p:nvPr/>
        </p:nvSpPr>
        <p:spPr>
          <a:xfrm>
            <a:off x="0" y="366244"/>
            <a:ext cx="1611734" cy="1559859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E6A16A-7C3A-4D05-AB24-341013A93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6174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6F279C-4AD2-8F41-AAFD-EA38F245E566}"/>
              </a:ext>
            </a:extLst>
          </p:cNvPr>
          <p:cNvSpPr/>
          <p:nvPr/>
        </p:nvSpPr>
        <p:spPr>
          <a:xfrm>
            <a:off x="1331899" y="1709377"/>
            <a:ext cx="1084729" cy="1057181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2E9782-B9C0-D14C-8F7B-8813E3461CC4}"/>
              </a:ext>
            </a:extLst>
          </p:cNvPr>
          <p:cNvSpPr/>
          <p:nvPr/>
        </p:nvSpPr>
        <p:spPr>
          <a:xfrm>
            <a:off x="183776" y="2293614"/>
            <a:ext cx="754957" cy="765272"/>
          </a:xfrm>
          <a:prstGeom prst="ellipse">
            <a:avLst/>
          </a:prstGeom>
          <a:solidFill>
            <a:srgbClr val="FFEF32"/>
          </a:solidFill>
          <a:ln>
            <a:solidFill>
              <a:srgbClr val="FFE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F7CF4-0761-9244-958F-B8BBC5994B92}"/>
              </a:ext>
            </a:extLst>
          </p:cNvPr>
          <p:cNvSpPr txBox="1"/>
          <p:nvPr/>
        </p:nvSpPr>
        <p:spPr>
          <a:xfrm>
            <a:off x="1158360" y="2957372"/>
            <a:ext cx="9841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Naselja brežuljkastih krajeva </a:t>
            </a:r>
            <a:endParaRPr lang="sr-Latn-RS" sz="8000" b="1" dirty="0">
              <a:solidFill>
                <a:srgbClr val="4140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7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Gradovi brežuljkastih krajeva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20178" y="42425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pic>
        <p:nvPicPr>
          <p:cNvPr id="19" name="Slika 18" descr="Slika na kojoj se prikazuje tekst, zgrada, cesta, na otvorenom&#10;&#10;Opis je automatski generiran">
            <a:extLst>
              <a:ext uri="{FF2B5EF4-FFF2-40B4-BE49-F238E27FC236}">
                <a16:creationId xmlns:a16="http://schemas.microsoft.com/office/drawing/2014/main" id="{9C273B54-10F5-44B0-93F0-442F23DDB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5" y="1412942"/>
            <a:ext cx="6715902" cy="44640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4875CC00-8D07-4C80-8280-AB1D56A1AB5E}"/>
              </a:ext>
            </a:extLst>
          </p:cNvPr>
          <p:cNvSpPr txBox="1"/>
          <p:nvPr/>
        </p:nvSpPr>
        <p:spPr>
          <a:xfrm>
            <a:off x="1952624" y="6056555"/>
            <a:ext cx="8702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Petrinja je grad mesara i učitelja na rubu brdovite Banovine.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4969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Prometna povezanost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20177" y="413500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5EE013C7-F9A3-4199-BFBD-C2CC2059A861}"/>
              </a:ext>
            </a:extLst>
          </p:cNvPr>
          <p:cNvSpPr txBox="1"/>
          <p:nvPr/>
        </p:nvSpPr>
        <p:spPr>
          <a:xfrm>
            <a:off x="1571931" y="1690688"/>
            <a:ext cx="993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/>
              <a:t>Naselja brežuljkastih i brdovitih krajeva povezana su </a:t>
            </a:r>
            <a:r>
              <a:rPr lang="hr-HR" sz="3200" b="1" dirty="0">
                <a:highlight>
                  <a:srgbClr val="FFFF00"/>
                </a:highlight>
              </a:rPr>
              <a:t>cestovnim prometom</a:t>
            </a:r>
            <a:r>
              <a:rPr lang="hr-HR" sz="3200" dirty="0"/>
              <a:t>. </a:t>
            </a:r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Pojedina su naselja povezana i </a:t>
            </a:r>
            <a:r>
              <a:rPr lang="hr-HR" sz="3200" b="1" dirty="0">
                <a:highlight>
                  <a:srgbClr val="FFFF00"/>
                </a:highlight>
              </a:rPr>
              <a:t>željezničkim prometom</a:t>
            </a:r>
            <a:r>
              <a:rPr lang="hr-HR" sz="3200" dirty="0"/>
              <a:t>.</a:t>
            </a:r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Dijelovima brežuljkastih i brdovitih krajeva prolaze </a:t>
            </a:r>
            <a:r>
              <a:rPr lang="hr-HR" sz="3200" b="1" dirty="0">
                <a:highlight>
                  <a:srgbClr val="FFFF00"/>
                </a:highlight>
              </a:rPr>
              <a:t>autoceste</a:t>
            </a:r>
            <a:r>
              <a:rPr lang="hr-HR" sz="3200" dirty="0">
                <a:highlight>
                  <a:srgbClr val="FFFF00"/>
                </a:highlight>
              </a:rPr>
              <a:t>. </a:t>
            </a:r>
          </a:p>
        </p:txBody>
      </p:sp>
      <p:pic>
        <p:nvPicPr>
          <p:cNvPr id="4" name="Grafika 3" descr="Slippery Road with solid fill">
            <a:extLst>
              <a:ext uri="{FF2B5EF4-FFF2-40B4-BE49-F238E27FC236}">
                <a16:creationId xmlns:a16="http://schemas.microsoft.com/office/drawing/2014/main" id="{BF2E6425-EAAC-46CE-85A4-D84E23955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90" y="1741299"/>
            <a:ext cx="914400" cy="914400"/>
          </a:xfrm>
          <a:prstGeom prst="rect">
            <a:avLst/>
          </a:prstGeom>
        </p:spPr>
      </p:pic>
      <p:pic>
        <p:nvPicPr>
          <p:cNvPr id="6" name="Grafika 5" descr="Train with solid fill">
            <a:extLst>
              <a:ext uri="{FF2B5EF4-FFF2-40B4-BE49-F238E27FC236}">
                <a16:creationId xmlns:a16="http://schemas.microsoft.com/office/drawing/2014/main" id="{3F2C2F4A-AF16-4581-BCCE-6AA176181B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511" y="3403600"/>
            <a:ext cx="914400" cy="914400"/>
          </a:xfrm>
          <a:prstGeom prst="rect">
            <a:avLst/>
          </a:prstGeom>
        </p:spPr>
      </p:pic>
      <p:pic>
        <p:nvPicPr>
          <p:cNvPr id="5" name="Grafika 4" descr="Fork In Road with solid fill">
            <a:extLst>
              <a:ext uri="{FF2B5EF4-FFF2-40B4-BE49-F238E27FC236}">
                <a16:creationId xmlns:a16="http://schemas.microsoft.com/office/drawing/2014/main" id="{FA7F549C-FB1E-40D8-9930-8EDCF3F46A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521" y="50659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6C8796-BA14-FF4A-A0CD-263C632E0604}"/>
              </a:ext>
            </a:extLst>
          </p:cNvPr>
          <p:cNvSpPr/>
          <p:nvPr/>
        </p:nvSpPr>
        <p:spPr>
          <a:xfrm>
            <a:off x="1211110" y="4943983"/>
            <a:ext cx="3170390" cy="518210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FF95B-283E-4948-9B0C-9F9D7C137827}"/>
              </a:ext>
            </a:extLst>
          </p:cNvPr>
          <p:cNvSpPr/>
          <p:nvPr/>
        </p:nvSpPr>
        <p:spPr>
          <a:xfrm>
            <a:off x="3223051" y="6184611"/>
            <a:ext cx="1702950" cy="537883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E9D30-C8F1-D241-BDF1-8EAA21EAC5AE}"/>
              </a:ext>
            </a:extLst>
          </p:cNvPr>
          <p:cNvSpPr/>
          <p:nvPr/>
        </p:nvSpPr>
        <p:spPr>
          <a:xfrm>
            <a:off x="2753039" y="2442716"/>
            <a:ext cx="1984061" cy="450664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A215F-5CE4-8B44-910E-242D94258C72}"/>
              </a:ext>
            </a:extLst>
          </p:cNvPr>
          <p:cNvSpPr/>
          <p:nvPr/>
        </p:nvSpPr>
        <p:spPr>
          <a:xfrm>
            <a:off x="1175770" y="3724816"/>
            <a:ext cx="1984061" cy="412377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274CA-BFD6-3E49-8312-CC15350C22B0}"/>
              </a:ext>
            </a:extLst>
          </p:cNvPr>
          <p:cNvSpPr/>
          <p:nvPr/>
        </p:nvSpPr>
        <p:spPr>
          <a:xfrm>
            <a:off x="5520079" y="1091782"/>
            <a:ext cx="4447763" cy="484094"/>
          </a:xfrm>
          <a:prstGeom prst="rect">
            <a:avLst/>
          </a:prstGeom>
          <a:solidFill>
            <a:srgbClr val="02B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A500CD-3127-E642-8C1A-0D71574D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25" y="81073"/>
            <a:ext cx="10515600" cy="671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 b="1" dirty="0">
                <a:solidFill>
                  <a:srgbClr val="02B5EE"/>
                </a:solidFill>
              </a:rPr>
              <a:t>ODGOVORI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83525-A8FF-6242-954E-829D32D4CA24}"/>
              </a:ext>
            </a:extLst>
          </p:cNvPr>
          <p:cNvSpPr txBox="1"/>
          <p:nvPr/>
        </p:nvSpPr>
        <p:spPr>
          <a:xfrm>
            <a:off x="810824" y="662439"/>
            <a:ext cx="112865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800" dirty="0"/>
              <a:t>Hrvatsko zagorje, Međimurje i prigorje Medvednice su:</a:t>
            </a:r>
          </a:p>
          <a:p>
            <a:r>
              <a:rPr lang="sr-Latn-RS" sz="2800" dirty="0"/>
              <a:t> 	a) </a:t>
            </a:r>
            <a:r>
              <a:rPr lang="hr-HR" sz="2800" dirty="0"/>
              <a:t>slabije naseljena područja  </a:t>
            </a:r>
            <a:r>
              <a:rPr lang="sr-Latn-RS" sz="2800" dirty="0"/>
              <a:t>b)  dobro naseljena područja</a:t>
            </a:r>
          </a:p>
          <a:p>
            <a:endParaRPr lang="sr-Latn-RS" sz="2800" dirty="0"/>
          </a:p>
          <a:p>
            <a:pPr marL="342900" indent="-342900">
              <a:buAutoNum type="arabicPeriod" startAt="2"/>
            </a:pPr>
            <a:r>
              <a:rPr lang="hr-HR" sz="2800" dirty="0"/>
              <a:t>Grad poznat po ljekovitoj termalnoj vodi je:</a:t>
            </a:r>
            <a:endParaRPr lang="sr-Latn-RS" sz="2800" dirty="0"/>
          </a:p>
          <a:p>
            <a:r>
              <a:rPr lang="sr-Latn-RS" sz="2800" dirty="0"/>
              <a:t>     a) Slunj      b) </a:t>
            </a:r>
            <a:r>
              <a:rPr lang="sr-Latn-RS" sz="2800" dirty="0" err="1"/>
              <a:t>Daruvar</a:t>
            </a:r>
            <a:endParaRPr lang="sr-Latn-RS" sz="2800" dirty="0"/>
          </a:p>
          <a:p>
            <a:endParaRPr lang="sr-Latn-RS" sz="2800" dirty="0"/>
          </a:p>
          <a:p>
            <a:pPr marL="342900" indent="-342900">
              <a:buAutoNum type="arabicPeriod" startAt="3"/>
            </a:pPr>
            <a:r>
              <a:rPr lang="hr-HR" sz="2800" dirty="0"/>
              <a:t>Seoska naselja u brežuljkastim krajevima su: </a:t>
            </a:r>
            <a:r>
              <a:rPr lang="sr-Latn-RS" sz="2800" dirty="0"/>
              <a:t>         </a:t>
            </a:r>
          </a:p>
          <a:p>
            <a:r>
              <a:rPr lang="sr-Latn-RS" sz="2800" dirty="0"/>
              <a:t>     a) raštrkana          b) zbijena</a:t>
            </a:r>
          </a:p>
          <a:p>
            <a:endParaRPr lang="sr-Latn-RS" sz="2800" dirty="0"/>
          </a:p>
          <a:p>
            <a:pPr marL="342900" indent="-342900">
              <a:buAutoNum type="arabicPeriod" startAt="4"/>
            </a:pPr>
            <a:r>
              <a:rPr lang="hr-HR" sz="2800" dirty="0"/>
              <a:t>Najveći gradovi brežuljkastih krajeva su: </a:t>
            </a:r>
            <a:r>
              <a:rPr lang="sr-Latn-RS" sz="2800" dirty="0"/>
              <a:t>         </a:t>
            </a:r>
          </a:p>
          <a:p>
            <a:r>
              <a:rPr lang="sr-Latn-RS" sz="2800" dirty="0"/>
              <a:t>     a) </a:t>
            </a:r>
            <a:r>
              <a:rPr lang="sr-Latn-RS" sz="2800" dirty="0" err="1"/>
              <a:t>Samobor</a:t>
            </a:r>
            <a:r>
              <a:rPr lang="sr-Latn-RS" sz="2800" dirty="0"/>
              <a:t> i </a:t>
            </a:r>
            <a:r>
              <a:rPr lang="sr-Latn-RS" sz="2800" dirty="0" err="1"/>
              <a:t>Petrinja</a:t>
            </a:r>
            <a:r>
              <a:rPr lang="sr-Latn-RS" sz="2800" dirty="0"/>
              <a:t>   b) Lipik i </a:t>
            </a:r>
            <a:r>
              <a:rPr lang="sr-Latn-RS" sz="2800" dirty="0" err="1"/>
              <a:t>Daruvar</a:t>
            </a:r>
            <a:endParaRPr lang="sr-Latn-RS" sz="2800" dirty="0"/>
          </a:p>
          <a:p>
            <a:pPr marL="342900" indent="-342900">
              <a:buAutoNum type="arabicPeriod" startAt="4"/>
            </a:pPr>
            <a:endParaRPr lang="sr-Latn-RS" sz="2800" dirty="0"/>
          </a:p>
          <a:p>
            <a:pPr marL="342900" indent="-342900">
              <a:buAutoNum type="arabicPeriod" startAt="5"/>
            </a:pPr>
            <a:r>
              <a:rPr lang="sr-Latn-RS" sz="2800" dirty="0"/>
              <a:t>Grad poznat po nalazištu </a:t>
            </a:r>
            <a:r>
              <a:rPr lang="sr-Latn-RS" sz="2800" dirty="0" err="1"/>
              <a:t>pračovjeka</a:t>
            </a:r>
            <a:r>
              <a:rPr lang="sr-Latn-RS" sz="2800" dirty="0"/>
              <a:t> je:</a:t>
            </a:r>
          </a:p>
          <a:p>
            <a:r>
              <a:rPr lang="sr-Latn-RS" sz="2800" dirty="0"/>
              <a:t>      a) </a:t>
            </a:r>
            <a:r>
              <a:rPr lang="sr-Latn-RS" sz="2800" dirty="0" err="1"/>
              <a:t>Samobor</a:t>
            </a:r>
            <a:r>
              <a:rPr lang="sr-Latn-RS" sz="2800" dirty="0"/>
              <a:t>   b) </a:t>
            </a:r>
            <a:r>
              <a:rPr lang="sr-Latn-RS" sz="2800" dirty="0" err="1"/>
              <a:t>Krapina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9750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6" grpId="0" animBg="1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5450B0-2440-498C-B4F7-25181A3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27" y="675013"/>
            <a:ext cx="4981121" cy="955288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highlight>
                  <a:srgbClr val="FFFF00"/>
                </a:highlight>
                <a:latin typeface="+mn-lt"/>
              </a:rPr>
              <a:t>Naselja brežuljkastih krajeva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D3F3F73-78C7-4D38-870A-16666CA4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5" y="0"/>
            <a:ext cx="1647825" cy="6858000"/>
          </a:xfr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4B3DD56A-661E-4EAE-8394-BE5AA8E26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83"/>
            <a:ext cx="5971987" cy="514324"/>
          </a:xfrm>
          <a:prstGeom prst="rect">
            <a:avLst/>
          </a:prstGeo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A1A1147A-3DC4-4754-A5A7-429C3F8B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8054" y="0"/>
            <a:ext cx="1647825" cy="6858000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4661B08-D7B7-4A18-8E47-80450EAF71E4}"/>
              </a:ext>
            </a:extLst>
          </p:cNvPr>
          <p:cNvSpPr/>
          <p:nvPr/>
        </p:nvSpPr>
        <p:spPr>
          <a:xfrm>
            <a:off x="255494" y="0"/>
            <a:ext cx="1748118" cy="457200"/>
          </a:xfrm>
          <a:prstGeom prst="rect">
            <a:avLst/>
          </a:prstGeom>
          <a:solidFill>
            <a:srgbClr val="F4F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rgbClr val="E50734"/>
                </a:solidFill>
              </a:rPr>
              <a:t>SAŽETAK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5E4BD40-D3EE-4C51-9A3F-1979D2EFCF64}"/>
              </a:ext>
            </a:extLst>
          </p:cNvPr>
          <p:cNvSpPr txBox="1"/>
          <p:nvPr/>
        </p:nvSpPr>
        <p:spPr>
          <a:xfrm>
            <a:off x="684013" y="1938820"/>
            <a:ext cx="4603961" cy="452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Naseljenost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uglavnom dobra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najgušća naseljena zavičajna područja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Hrvatsko zagorje, Međimurje, prigorje Medvednice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slabo naseljena zavičajna područja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Banovina, Kordun, zapadna Slavonija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DB651EF-E9B2-4111-8B71-045FD7D5E734}"/>
              </a:ext>
            </a:extLst>
          </p:cNvPr>
          <p:cNvSpPr txBox="1"/>
          <p:nvPr/>
        </p:nvSpPr>
        <p:spPr>
          <a:xfrm>
            <a:off x="6897426" y="1006894"/>
            <a:ext cx="4641376" cy="484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Sela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raštrkana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Gradovi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uglavnom mali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Samobor, Petrinja, Pakrac, Slunj, Daruvar, Krapina…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Promet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cestovni i željeznički promet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>
            <a:extLst>
              <a:ext uri="{FF2B5EF4-FFF2-40B4-BE49-F238E27FC236}">
                <a16:creationId xmlns:a16="http://schemas.microsoft.com/office/drawing/2014/main" id="{CBB5879F-B25A-4543-A463-480B5C84B503}"/>
              </a:ext>
            </a:extLst>
          </p:cNvPr>
          <p:cNvSpPr/>
          <p:nvPr/>
        </p:nvSpPr>
        <p:spPr>
          <a:xfrm>
            <a:off x="0" y="6207369"/>
            <a:ext cx="12192000" cy="650630"/>
          </a:xfrm>
          <a:prstGeom prst="rect">
            <a:avLst/>
          </a:prstGeom>
          <a:solidFill>
            <a:srgbClr val="FFE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414042"/>
                </a:solidFill>
              </a:rPr>
              <a:t>Prezentaciju izradio: Karlo Kurtalj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9FD3640F-68F2-4647-B08A-64DD0614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1149348"/>
          </a:xfr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2C97B36-C303-4AF9-8BCB-4F9C4436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2829391"/>
            <a:ext cx="3339123" cy="10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22" y="681726"/>
            <a:ext cx="10573005" cy="170107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+mn-lt"/>
              </a:rPr>
              <a:t>Što misliš, zašto su se ljudi u prošlosti više naseljavali na brežuljcima nego u nizinama uz rijeke? </a:t>
            </a:r>
            <a:endParaRPr lang="sr-Latn-RS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0492112" y="-149792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681726"/>
            <a:ext cx="820398" cy="755630"/>
          </a:xfrm>
          <a:prstGeom prst="rect">
            <a:avLst/>
          </a:prstGeom>
        </p:spPr>
      </p:pic>
      <p:pic>
        <p:nvPicPr>
          <p:cNvPr id="4" name="Slika 3" descr="Slika na kojoj se prikazuje na otvorenom, stablo, trava, grmlje&#10;&#10;Opis je automatski generiran">
            <a:extLst>
              <a:ext uri="{FF2B5EF4-FFF2-40B4-BE49-F238E27FC236}">
                <a16:creationId xmlns:a16="http://schemas.microsoft.com/office/drawing/2014/main" id="{54C0DF91-C77D-441A-B421-0AF56041B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73" y="2493713"/>
            <a:ext cx="4187191" cy="2792052"/>
          </a:xfrm>
          <a:prstGeom prst="rect">
            <a:avLst/>
          </a:prstGeom>
        </p:spPr>
      </p:pic>
      <p:pic>
        <p:nvPicPr>
          <p:cNvPr id="6" name="Slika 5" descr="Slika na kojoj se prikazuje stablo, na otvorenom, nebo, toranj&#10;&#10;Opis je automatski generiran">
            <a:extLst>
              <a:ext uri="{FF2B5EF4-FFF2-40B4-BE49-F238E27FC236}">
                <a16:creationId xmlns:a16="http://schemas.microsoft.com/office/drawing/2014/main" id="{3C58C253-FB9A-4492-B6CE-106D9ECF8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38" y="2493713"/>
            <a:ext cx="4187191" cy="2792052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363CC05-5346-4A44-A6F6-981C58BA022A}"/>
              </a:ext>
            </a:extLst>
          </p:cNvPr>
          <p:cNvSpPr txBox="1"/>
          <p:nvPr/>
        </p:nvSpPr>
        <p:spPr>
          <a:xfrm>
            <a:off x="1476871" y="5458591"/>
            <a:ext cx="9706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u="none" strike="noStrike" baseline="0" dirty="0">
                <a:solidFill>
                  <a:srgbClr val="000000"/>
                </a:solidFill>
              </a:rPr>
              <a:t>Povišeni predjeli oduvijek su ljudima pružali zaštitu od </a:t>
            </a:r>
          </a:p>
          <a:p>
            <a:r>
              <a:rPr lang="hr-HR" sz="3200" b="0" i="0" u="none" strike="noStrike" baseline="0" dirty="0">
                <a:solidFill>
                  <a:srgbClr val="000000"/>
                </a:solidFill>
              </a:rPr>
              <a:t>poplava, ali i sigurnost od neprijatelja.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748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31" y="372447"/>
            <a:ext cx="10515600" cy="1325563"/>
          </a:xfrm>
        </p:spPr>
        <p:txBody>
          <a:bodyPr/>
          <a:lstStyle/>
          <a:p>
            <a:r>
              <a:rPr lang="sr-Latn-RS" b="1" dirty="0">
                <a:highlight>
                  <a:srgbClr val="FFFF00"/>
                </a:highlight>
                <a:latin typeface="+mn-lt"/>
              </a:rPr>
              <a:t>Naseljenost brežuljkastih krajeva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79A0BA-6207-AE42-A184-E579DA5BAE7D}"/>
              </a:ext>
            </a:extLst>
          </p:cNvPr>
          <p:cNvSpPr/>
          <p:nvPr/>
        </p:nvSpPr>
        <p:spPr>
          <a:xfrm>
            <a:off x="10262974" y="230188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5" y="564451"/>
            <a:ext cx="836078" cy="770072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2C6F598-CDE2-4945-A40C-150B4FB8CB99}"/>
              </a:ext>
            </a:extLst>
          </p:cNvPr>
          <p:cNvSpPr txBox="1"/>
          <p:nvPr/>
        </p:nvSpPr>
        <p:spPr>
          <a:xfrm>
            <a:off x="384406" y="1554454"/>
            <a:ext cx="29482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0000"/>
                </a:solidFill>
              </a:rPr>
              <a:t>Dobro naseljeni predjeli: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Hrvatsko zagorje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Međimurje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prigorje Medvednice.</a:t>
            </a:r>
          </a:p>
          <a:p>
            <a:endParaRPr lang="hr-HR" sz="2800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0D2AFAE-4C52-4BE7-A267-0DF8A7C248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4100" y="1554454"/>
            <a:ext cx="8360156" cy="5206534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2181760C-DB9A-4FD1-8DE5-2681D02A3E1A}"/>
              </a:ext>
            </a:extLst>
          </p:cNvPr>
          <p:cNvSpPr txBox="1"/>
          <p:nvPr/>
        </p:nvSpPr>
        <p:spPr>
          <a:xfrm>
            <a:off x="355332" y="3876528"/>
            <a:ext cx="29482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/>
              <a:t>Rjeđe naseljeni predjeli: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i="0" u="none" strike="noStrike" baseline="0" dirty="0">
                <a:solidFill>
                  <a:srgbClr val="000000"/>
                </a:solidFill>
              </a:rPr>
              <a:t>Banovina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0000"/>
                </a:solidFill>
              </a:rPr>
              <a:t>Kordun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i="0" u="none" strike="noStrike" baseline="0" dirty="0">
                <a:solidFill>
                  <a:srgbClr val="000000"/>
                </a:solidFill>
              </a:rPr>
              <a:t>Zapadna Slavonija.</a:t>
            </a:r>
            <a:endParaRPr lang="pl-PL" sz="2400" dirty="0">
              <a:solidFill>
                <a:srgbClr val="000000"/>
              </a:solidFill>
              <a:latin typeface="Museo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68E5074C-CECE-4312-A392-C1450CB3604C}"/>
                  </a:ext>
                </a:extLst>
              </p14:cNvPr>
              <p14:cNvContentPartPr/>
              <p14:nvPr/>
            </p14:nvContentPartPr>
            <p14:xfrm>
              <a:off x="5130540" y="3022040"/>
              <a:ext cx="360" cy="3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8E5074C-CECE-4312-A392-C1450CB3604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76900" y="29144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Grafika 37" descr="Right pointing backhand index with solid fill">
            <a:extLst>
              <a:ext uri="{FF2B5EF4-FFF2-40B4-BE49-F238E27FC236}">
                <a16:creationId xmlns:a16="http://schemas.microsoft.com/office/drawing/2014/main" id="{93F99885-7D58-46EB-9B21-25137544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22551">
            <a:off x="4027173" y="2029237"/>
            <a:ext cx="914400" cy="914400"/>
          </a:xfrm>
          <a:prstGeom prst="rect">
            <a:avLst/>
          </a:prstGeom>
        </p:spPr>
      </p:pic>
      <p:pic>
        <p:nvPicPr>
          <p:cNvPr id="39" name="Grafika 38" descr="Right pointing backhand index with solid fill">
            <a:extLst>
              <a:ext uri="{FF2B5EF4-FFF2-40B4-BE49-F238E27FC236}">
                <a16:creationId xmlns:a16="http://schemas.microsoft.com/office/drawing/2014/main" id="{70B12BF4-330D-4057-AA5C-F98BEF5E0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190331">
            <a:off x="5105696" y="1765345"/>
            <a:ext cx="914400" cy="914400"/>
          </a:xfrm>
          <a:prstGeom prst="rect">
            <a:avLst/>
          </a:prstGeom>
        </p:spPr>
      </p:pic>
      <p:pic>
        <p:nvPicPr>
          <p:cNvPr id="40" name="Grafika 39" descr="Right pointing backhand index with solid fill">
            <a:extLst>
              <a:ext uri="{FF2B5EF4-FFF2-40B4-BE49-F238E27FC236}">
                <a16:creationId xmlns:a16="http://schemas.microsoft.com/office/drawing/2014/main" id="{DB57E4C7-4AF4-45DD-A560-1A13E22A1B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90331">
            <a:off x="4140497" y="3111134"/>
            <a:ext cx="914400" cy="914400"/>
          </a:xfrm>
          <a:prstGeom prst="rect">
            <a:avLst/>
          </a:prstGeom>
        </p:spPr>
      </p:pic>
      <p:pic>
        <p:nvPicPr>
          <p:cNvPr id="41" name="Grafika 40" descr="Right pointing backhand index with solid fill">
            <a:extLst>
              <a:ext uri="{FF2B5EF4-FFF2-40B4-BE49-F238E27FC236}">
                <a16:creationId xmlns:a16="http://schemas.microsoft.com/office/drawing/2014/main" id="{FB7EAB90-919A-42FC-A332-D1C7235258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300687">
            <a:off x="5302459" y="5100651"/>
            <a:ext cx="914400" cy="914400"/>
          </a:xfrm>
          <a:prstGeom prst="rect">
            <a:avLst/>
          </a:prstGeom>
        </p:spPr>
      </p:pic>
      <p:pic>
        <p:nvPicPr>
          <p:cNvPr id="42" name="Grafika 41" descr="Right pointing backhand index with solid fill">
            <a:extLst>
              <a:ext uri="{FF2B5EF4-FFF2-40B4-BE49-F238E27FC236}">
                <a16:creationId xmlns:a16="http://schemas.microsoft.com/office/drawing/2014/main" id="{64C02B5A-903C-4396-937C-443BD88969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300687">
            <a:off x="4399905" y="5074169"/>
            <a:ext cx="914400" cy="914400"/>
          </a:xfrm>
          <a:prstGeom prst="rect">
            <a:avLst/>
          </a:prstGeom>
        </p:spPr>
      </p:pic>
      <p:pic>
        <p:nvPicPr>
          <p:cNvPr id="43" name="Grafika 42" descr="Right pointing backhand index with solid fill">
            <a:extLst>
              <a:ext uri="{FF2B5EF4-FFF2-40B4-BE49-F238E27FC236}">
                <a16:creationId xmlns:a16="http://schemas.microsoft.com/office/drawing/2014/main" id="{BACF7DA6-BD93-4A29-9CAB-207741B7F3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300687">
            <a:off x="8387705" y="46042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highlight>
                  <a:srgbClr val="FFFF00"/>
                </a:highlight>
                <a:latin typeface="+mn-lt"/>
              </a:rPr>
              <a:t>Seoska naselja    </a:t>
            </a:r>
            <a:endParaRPr lang="sr-Latn-RS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79A0BA-6207-AE42-A184-E579DA5BAE7D}"/>
              </a:ext>
            </a:extLst>
          </p:cNvPr>
          <p:cNvSpPr/>
          <p:nvPr/>
        </p:nvSpPr>
        <p:spPr>
          <a:xfrm>
            <a:off x="10262974" y="230188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0062747" y="101528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659DE728-FC22-4BE3-9097-F406529AE6F3}"/>
              </a:ext>
            </a:extLst>
          </p:cNvPr>
          <p:cNvSpPr txBox="1"/>
          <p:nvPr/>
        </p:nvSpPr>
        <p:spPr>
          <a:xfrm>
            <a:off x="730271" y="2116985"/>
            <a:ext cx="49208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prevladavaju </a:t>
            </a:r>
            <a:r>
              <a:rPr lang="hr-HR" sz="3200" b="1" dirty="0"/>
              <a:t>raštrkana sela </a:t>
            </a:r>
            <a:endParaRPr lang="hr-H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nekoliko zaselaka raspoređenih po </a:t>
            </a:r>
            <a:r>
              <a:rPr lang="pl-PL" sz="3200" b="1" dirty="0"/>
              <a:t>obroncima brežuljaka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seoske su kuće </a:t>
            </a:r>
            <a:r>
              <a:rPr lang="pl-PL" sz="3200" b="1" dirty="0"/>
              <a:t>udaljene</a:t>
            </a:r>
            <a:r>
              <a:rPr lang="pl-PL" sz="3200" dirty="0"/>
              <a:t> jedne od drugih </a:t>
            </a:r>
            <a:endParaRPr lang="hr-HR" sz="32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EE013C7-F9A3-4199-BFBD-C2CC2059A861}"/>
              </a:ext>
            </a:extLst>
          </p:cNvPr>
          <p:cNvSpPr txBox="1"/>
          <p:nvPr/>
        </p:nvSpPr>
        <p:spPr>
          <a:xfrm>
            <a:off x="6096000" y="5815368"/>
            <a:ext cx="6292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raštrkano naselje u Hrvatskom zagorju </a:t>
            </a:r>
          </a:p>
        </p:txBody>
      </p:sp>
      <p:pic>
        <p:nvPicPr>
          <p:cNvPr id="4" name="Slika 3" descr="Slika na kojoj se prikazuje planina, priroda, na otvorenom, brijeg&#10;&#10;Opis je automatski generiran">
            <a:extLst>
              <a:ext uri="{FF2B5EF4-FFF2-40B4-BE49-F238E27FC236}">
                <a16:creationId xmlns:a16="http://schemas.microsoft.com/office/drawing/2014/main" id="{E332B65A-4DE4-41C8-B4DA-BA2625300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33" y="1928016"/>
            <a:ext cx="5746511" cy="38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2800" cy="1325563"/>
          </a:xfrm>
        </p:spPr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Gradovi brežuljkastih krajeva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84724" y="348954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5EE013C7-F9A3-4199-BFBD-C2CC2059A861}"/>
              </a:ext>
            </a:extLst>
          </p:cNvPr>
          <p:cNvSpPr txBox="1"/>
          <p:nvPr/>
        </p:nvSpPr>
        <p:spPr>
          <a:xfrm>
            <a:off x="444500" y="2184333"/>
            <a:ext cx="44323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uglavnom su </a:t>
            </a:r>
            <a:r>
              <a:rPr lang="hr-HR" sz="3200" b="1" dirty="0"/>
              <a:t>mali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smješteni su u </a:t>
            </a:r>
            <a:r>
              <a:rPr lang="hr-HR" sz="3200" b="1" dirty="0"/>
              <a:t>dolinama</a:t>
            </a:r>
            <a:r>
              <a:rPr lang="hr-HR" sz="3200" dirty="0"/>
              <a:t> ili </a:t>
            </a:r>
            <a:r>
              <a:rPr lang="hr-HR" sz="3200" b="1" dirty="0"/>
              <a:t>podno uzvisina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najviše stanovnika </a:t>
            </a:r>
            <a:r>
              <a:rPr lang="hr-HR" sz="3200" dirty="0"/>
              <a:t>imaju </a:t>
            </a:r>
            <a:r>
              <a:rPr lang="hr-HR" sz="3200" b="1" dirty="0"/>
              <a:t>Samobor</a:t>
            </a:r>
            <a:r>
              <a:rPr lang="hr-HR" sz="3200" dirty="0"/>
              <a:t> i </a:t>
            </a:r>
            <a:r>
              <a:rPr lang="hr-HR" sz="3200" b="1" dirty="0"/>
              <a:t>Petrinja</a:t>
            </a:r>
            <a:r>
              <a:rPr lang="hr-HR" sz="3200" dirty="0"/>
              <a:t>, oko 15 tisuća </a:t>
            </a:r>
          </a:p>
        </p:txBody>
      </p:sp>
      <p:pic>
        <p:nvPicPr>
          <p:cNvPr id="4" name="Slika 3" descr="Slika na kojoj se prikazuje zgrada, na otvorenom, nebo, kuća&#10;&#10;Opis je automatski generiran">
            <a:extLst>
              <a:ext uri="{FF2B5EF4-FFF2-40B4-BE49-F238E27FC236}">
                <a16:creationId xmlns:a16="http://schemas.microsoft.com/office/drawing/2014/main" id="{C760A79A-FA9A-4C4C-8270-EEAD473A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80" y="1690688"/>
            <a:ext cx="6195420" cy="4133777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A11EA64-5962-48A0-A6B9-A4955D81519B}"/>
              </a:ext>
            </a:extLst>
          </p:cNvPr>
          <p:cNvSpPr txBox="1"/>
          <p:nvPr/>
        </p:nvSpPr>
        <p:spPr>
          <a:xfrm>
            <a:off x="7767574" y="5916540"/>
            <a:ext cx="264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Samobor</a:t>
            </a:r>
          </a:p>
        </p:txBody>
      </p:sp>
    </p:spTree>
    <p:extLst>
      <p:ext uri="{BB962C8B-B14F-4D97-AF65-F5344CB8AC3E}">
        <p14:creationId xmlns:p14="http://schemas.microsoft.com/office/powerpoint/2010/main" val="41425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8B20D90E-A0BA-4C60-9744-E01CD43FD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0117"/>
          <a:stretch/>
        </p:blipFill>
        <p:spPr>
          <a:xfrm>
            <a:off x="0" y="1"/>
            <a:ext cx="12251407" cy="6858000"/>
          </a:xfrm>
          <a:prstGeom prst="rect">
            <a:avLst/>
          </a:prstGeom>
        </p:spPr>
      </p:pic>
      <p:pic>
        <p:nvPicPr>
          <p:cNvPr id="15" name="Grafika 14" descr="Right pointing backhand index with solid fill">
            <a:extLst>
              <a:ext uri="{FF2B5EF4-FFF2-40B4-BE49-F238E27FC236}">
                <a16:creationId xmlns:a16="http://schemas.microsoft.com/office/drawing/2014/main" id="{5F79A274-5B6D-4C58-B4C9-19D1C35B2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7998">
            <a:off x="800397" y="3276235"/>
            <a:ext cx="914400" cy="914400"/>
          </a:xfrm>
          <a:prstGeom prst="rect">
            <a:avLst/>
          </a:prstGeom>
        </p:spPr>
      </p:pic>
      <p:pic>
        <p:nvPicPr>
          <p:cNvPr id="18" name="Grafika 17" descr="Right pointing backhand index with solid fill">
            <a:extLst>
              <a:ext uri="{FF2B5EF4-FFF2-40B4-BE49-F238E27FC236}">
                <a16:creationId xmlns:a16="http://schemas.microsoft.com/office/drawing/2014/main" id="{C469DC8A-D8D6-4401-AA71-7870D758E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7998">
            <a:off x="2311696" y="4762134"/>
            <a:ext cx="914400" cy="914400"/>
          </a:xfrm>
          <a:prstGeom prst="rect">
            <a:avLst/>
          </a:prstGeom>
        </p:spPr>
      </p:pic>
      <p:pic>
        <p:nvPicPr>
          <p:cNvPr id="19" name="Grafika 18" descr="Right pointing backhand index with solid fill">
            <a:extLst>
              <a:ext uri="{FF2B5EF4-FFF2-40B4-BE49-F238E27FC236}">
                <a16:creationId xmlns:a16="http://schemas.microsoft.com/office/drawing/2014/main" id="{64C62384-296A-41C8-92E3-FCABB2F21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7998">
            <a:off x="5080591" y="4893383"/>
            <a:ext cx="914400" cy="914400"/>
          </a:xfrm>
          <a:prstGeom prst="rect">
            <a:avLst/>
          </a:prstGeom>
        </p:spPr>
      </p:pic>
      <p:pic>
        <p:nvPicPr>
          <p:cNvPr id="21" name="Grafika 20" descr="Right pointing backhand index with solid fill">
            <a:extLst>
              <a:ext uri="{FF2B5EF4-FFF2-40B4-BE49-F238E27FC236}">
                <a16:creationId xmlns:a16="http://schemas.microsoft.com/office/drawing/2014/main" id="{17B1110E-4E77-4B27-AB34-AA8598873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7998">
            <a:off x="2044996" y="1295034"/>
            <a:ext cx="914400" cy="914400"/>
          </a:xfrm>
          <a:prstGeom prst="rect">
            <a:avLst/>
          </a:prstGeom>
        </p:spPr>
      </p:pic>
      <p:pic>
        <p:nvPicPr>
          <p:cNvPr id="22" name="Grafika 21" descr="Right pointing backhand index with solid fill">
            <a:extLst>
              <a:ext uri="{FF2B5EF4-FFF2-40B4-BE49-F238E27FC236}">
                <a16:creationId xmlns:a16="http://schemas.microsoft.com/office/drawing/2014/main" id="{850A74E3-6C5A-4E92-BF50-CA03E952A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826296" y="3625508"/>
            <a:ext cx="914400" cy="914400"/>
          </a:xfrm>
          <a:prstGeom prst="rect">
            <a:avLst/>
          </a:prstGeom>
        </p:spPr>
      </p:pic>
      <p:pic>
        <p:nvPicPr>
          <p:cNvPr id="23" name="Grafika 22" descr="Right pointing backhand index with solid fill">
            <a:extLst>
              <a:ext uri="{FF2B5EF4-FFF2-40B4-BE49-F238E27FC236}">
                <a16:creationId xmlns:a16="http://schemas.microsoft.com/office/drawing/2014/main" id="{22701158-3B2E-4A5B-A559-331C1ACBB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32292">
            <a:off x="824878" y="1238916"/>
            <a:ext cx="914400" cy="914400"/>
          </a:xfrm>
          <a:prstGeom prst="rect">
            <a:avLst/>
          </a:prstGeom>
        </p:spPr>
      </p:pic>
      <p:pic>
        <p:nvPicPr>
          <p:cNvPr id="24" name="Grafika 23" descr="Right pointing backhand index with solid fill">
            <a:extLst>
              <a:ext uri="{FF2B5EF4-FFF2-40B4-BE49-F238E27FC236}">
                <a16:creationId xmlns:a16="http://schemas.microsoft.com/office/drawing/2014/main" id="{DFC80E51-AD4E-4830-86F5-B9D9349DC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567998">
            <a:off x="1440859" y="21896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Gradovi brežuljkastih krajeva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30935" y="391984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pic>
        <p:nvPicPr>
          <p:cNvPr id="8" name="Slika 7" descr="Slika na kojoj se prikazuje zgrada, na otvorenom, nebo, kuća&#10;&#10;Opis je automatski generiran">
            <a:extLst>
              <a:ext uri="{FF2B5EF4-FFF2-40B4-BE49-F238E27FC236}">
                <a16:creationId xmlns:a16="http://schemas.microsoft.com/office/drawing/2014/main" id="{4CEAC22C-AB9A-47DF-B120-EB79AD3E2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1412942"/>
            <a:ext cx="6312660" cy="4212000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E55F2838-DF27-4EC1-9583-ADC805542C8E}"/>
              </a:ext>
            </a:extLst>
          </p:cNvPr>
          <p:cNvSpPr txBox="1"/>
          <p:nvPr/>
        </p:nvSpPr>
        <p:spPr>
          <a:xfrm>
            <a:off x="1797812" y="5852160"/>
            <a:ext cx="8857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Museo Sans"/>
              </a:rPr>
              <a:t>Samobor je grad fašničke tradicije i kolijevka hrvatskog planinarstva.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4416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Gradovi brežuljkastih krajeva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30935" y="348954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pic>
        <p:nvPicPr>
          <p:cNvPr id="5" name="Slika 4" descr="Slika na kojoj se prikazuje planina, na otvorenom, nebo, priroda&#10;&#10;Opis je automatski generiran">
            <a:extLst>
              <a:ext uri="{FF2B5EF4-FFF2-40B4-BE49-F238E27FC236}">
                <a16:creationId xmlns:a16="http://schemas.microsoft.com/office/drawing/2014/main" id="{10E4D0BE-11FE-451A-9A68-75ECAB77D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8" y="1412942"/>
            <a:ext cx="6586601" cy="4392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89B2D07-2080-4C7E-BE41-06A6281C7930}"/>
              </a:ext>
            </a:extLst>
          </p:cNvPr>
          <p:cNvSpPr txBox="1"/>
          <p:nvPr/>
        </p:nvSpPr>
        <p:spPr>
          <a:xfrm>
            <a:off x="2453431" y="6035041"/>
            <a:ext cx="6292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Museo Sans"/>
              </a:rPr>
              <a:t>Krapina je poznata po nalazištu pračovjeka.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5876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90-43A4-7E40-9A08-CD73809E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highlight>
                  <a:srgbClr val="FFFF00"/>
                </a:highlight>
                <a:latin typeface="+mn-lt"/>
              </a:rPr>
              <a:t>Gradovi brežuljkastih krajeva</a:t>
            </a:r>
            <a:endParaRPr lang="sr-Latn-RS" sz="36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9E40FB-69C7-3C46-86B4-A3B91A961D44}"/>
              </a:ext>
            </a:extLst>
          </p:cNvPr>
          <p:cNvSpPr/>
          <p:nvPr/>
        </p:nvSpPr>
        <p:spPr>
          <a:xfrm>
            <a:off x="11503331" y="-375455"/>
            <a:ext cx="1084729" cy="1057181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CE8B7F-BE8B-E343-8F6D-4C3FED458280}"/>
              </a:ext>
            </a:extLst>
          </p:cNvPr>
          <p:cNvSpPr/>
          <p:nvPr/>
        </p:nvSpPr>
        <p:spPr>
          <a:xfrm>
            <a:off x="11503331" y="811799"/>
            <a:ext cx="450925" cy="432214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4FD987-AA00-744B-A781-158DB092D530}"/>
              </a:ext>
            </a:extLst>
          </p:cNvPr>
          <p:cNvSpPr/>
          <p:nvPr/>
        </p:nvSpPr>
        <p:spPr>
          <a:xfrm>
            <a:off x="11084724" y="370469"/>
            <a:ext cx="244827" cy="257319"/>
          </a:xfrm>
          <a:prstGeom prst="ellipse">
            <a:avLst/>
          </a:prstGeom>
          <a:solidFill>
            <a:srgbClr val="D2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8A303-10F0-7D46-84C2-303180E9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642870"/>
            <a:ext cx="836078" cy="770072"/>
          </a:xfrm>
          <a:prstGeom prst="rect">
            <a:avLst/>
          </a:prstGeom>
        </p:spPr>
      </p:pic>
      <p:pic>
        <p:nvPicPr>
          <p:cNvPr id="14" name="Slika 13" descr="Slika na kojoj se prikazuje stablo&#10;&#10;Opis je automatski generiran">
            <a:extLst>
              <a:ext uri="{FF2B5EF4-FFF2-40B4-BE49-F238E27FC236}">
                <a16:creationId xmlns:a16="http://schemas.microsoft.com/office/drawing/2014/main" id="{3F207B6E-F828-47B4-9D98-14088428B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18" y="1412942"/>
            <a:ext cx="6540926" cy="43560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932B48C-7DC9-473C-A891-6D18AFD3CFEA}"/>
              </a:ext>
            </a:extLst>
          </p:cNvPr>
          <p:cNvSpPr txBox="1"/>
          <p:nvPr/>
        </p:nvSpPr>
        <p:spPr>
          <a:xfrm>
            <a:off x="2259106" y="5981252"/>
            <a:ext cx="69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Museo Sans"/>
              </a:rPr>
              <a:t>Daruvar je poznat po ljekovitoj termalnoj vodi.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8856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332</Words>
  <Application>Microsoft Office PowerPoint</Application>
  <PresentationFormat>Široki zaslon</PresentationFormat>
  <Paragraphs>71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Museo Sans</vt:lpstr>
      <vt:lpstr>Office Theme</vt:lpstr>
      <vt:lpstr>PowerPoint prezentacija</vt:lpstr>
      <vt:lpstr>Što misliš, zašto su se ljudi u prošlosti više naseljavali na brežuljcima nego u nizinama uz rijeke? </vt:lpstr>
      <vt:lpstr>Naseljenost brežuljkastih krajeva</vt:lpstr>
      <vt:lpstr>Seoska naselja    </vt:lpstr>
      <vt:lpstr>Gradovi brežuljkastih krajeva</vt:lpstr>
      <vt:lpstr>PowerPoint prezentacija</vt:lpstr>
      <vt:lpstr>Gradovi brežuljkastih krajeva</vt:lpstr>
      <vt:lpstr>Gradovi brežuljkastih krajeva</vt:lpstr>
      <vt:lpstr>Gradovi brežuljkastih krajeva</vt:lpstr>
      <vt:lpstr>Gradovi brežuljkastih krajeva</vt:lpstr>
      <vt:lpstr>Prometna povezanost</vt:lpstr>
      <vt:lpstr>PowerPoint prezentacija</vt:lpstr>
      <vt:lpstr>Naselja brežuljkastih krajeva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Zvjezdana Kurtalj</dc:creator>
  <cp:lastModifiedBy>lidija krsnik</cp:lastModifiedBy>
  <cp:revision>74</cp:revision>
  <dcterms:created xsi:type="dcterms:W3CDTF">2021-04-30T15:58:43Z</dcterms:created>
  <dcterms:modified xsi:type="dcterms:W3CDTF">2021-11-04T16:12:55Z</dcterms:modified>
</cp:coreProperties>
</file>