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89" r:id="rId4"/>
    <p:sldId id="279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7E"/>
    <a:srgbClr val="FF7C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53" autoAdjust="0"/>
  </p:normalViewPr>
  <p:slideViewPr>
    <p:cSldViewPr>
      <p:cViewPr varScale="1">
        <p:scale>
          <a:sx n="42" d="100"/>
          <a:sy n="42" d="100"/>
        </p:scale>
        <p:origin x="165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753FC4-AE75-45AA-AE1F-9240115D7BC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en-US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8D323E-EDDB-49DD-9D94-BB6635F57C5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01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x-none" dirty="0"/>
          </a:p>
          <a:p>
            <a:pPr eaLnBrk="1" hangingPunct="1"/>
            <a:endParaRPr lang="en-US" altLang="x-none" dirty="0"/>
          </a:p>
        </p:txBody>
      </p:sp>
      <p:sp>
        <p:nvSpPr>
          <p:cNvPr id="41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3E781-5EB6-4E75-BA84-9FF3290E8344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4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hr-HR" altLang="x-none" baseline="0" dirty="0"/>
          </a:p>
          <a:p>
            <a:pPr eaLnBrk="1" hangingPunct="1">
              <a:spcBef>
                <a:spcPct val="0"/>
              </a:spcBef>
            </a:pPr>
            <a:endParaRPr lang="hr-HR" altLang="x-none" baseline="0" dirty="0"/>
          </a:p>
        </p:txBody>
      </p:sp>
      <p:sp>
        <p:nvSpPr>
          <p:cNvPr id="6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EF9A4F-D530-407A-86D3-872D8A9E0781}" type="slidenum">
              <a:rPr lang="en-US" altLang="x-non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x-non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EFEF-9C8F-4B45-AF15-6959D8A3F85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B7CD-4D0F-46B6-BCE7-494DAC5A5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259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3889-510E-43F2-9D74-3F2119AC01E7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F707-6625-4CB0-BA86-759A5178474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74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23AD-6B81-4E7B-874A-0D8E2281CB70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4300-540C-4FC2-A2D6-4BF04B08018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6854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CE19-5C57-494B-B9AA-E94D63EFA8A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795D-B35F-44CA-ADCF-82CA6CF2DD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884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7956-214F-4196-B8D8-E9D1AC642F04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5E17-694C-4F89-8F16-102D5DA4CBB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802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584CB-7C49-4D0F-BE7F-9AF12F739BF9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10D1-974F-4439-8B47-828EB90F54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05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8986-F1FF-483B-AF29-51B90F57D4CD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F7E-D4E8-4764-9D48-5C13EC2D79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33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6038-ECB9-447C-B28E-0E926867A1C9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27B7-48DE-46C7-88F2-29EEC32FD81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033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33E-82D3-4D40-8251-B00EEB459055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567C-BCC1-4D43-975D-DEE0FDE2C0A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00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ED5C-1522-4357-9ACC-53643147E8C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592F-8C04-42C9-8674-2684AC0E24D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87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2F13-0B86-4E7C-953A-C998F6A75691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663-769C-4B0E-83FF-67DE6B33A45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78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 naslova matrice</a:t>
            </a:r>
            <a:endParaRPr lang="en-US" altLang="x-none"/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/>
              <a:t>Kliknite da biste uredili stilove teksta matrice</a:t>
            </a:r>
          </a:p>
          <a:p>
            <a:pPr lvl="1"/>
            <a:r>
              <a:rPr lang="hr-HR" altLang="x-none"/>
              <a:t>Druga razina</a:t>
            </a:r>
          </a:p>
          <a:p>
            <a:pPr lvl="2"/>
            <a:r>
              <a:rPr lang="hr-HR" altLang="x-none"/>
              <a:t>Treća razina</a:t>
            </a:r>
          </a:p>
          <a:p>
            <a:pPr lvl="3"/>
            <a:r>
              <a:rPr lang="hr-HR" altLang="x-none"/>
              <a:t>Četvrta razina</a:t>
            </a:r>
          </a:p>
          <a:p>
            <a:pPr lvl="4"/>
            <a:r>
              <a:rPr lang="hr-HR" altLang="x-none"/>
              <a:t>Peta razina</a:t>
            </a:r>
            <a:endParaRPr lang="en-US" altLang="x-none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95DF8-5AED-4C9A-9828-7A90D051B68E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BFD1FE-CA93-41B5-9D40-23A32E3FED4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p3"/><Relationship Id="rId7" Type="http://schemas.openxmlformats.org/officeDocument/2006/relationships/image" Target="../media/image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4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image" Target="../media/image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500737-F7B3-4DF0-90E5-ED0921A65C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-72707"/>
            <a:ext cx="9324975" cy="7003415"/>
          </a:xfrm>
          <a:prstGeom prst="rect">
            <a:avLst/>
          </a:prstGeom>
        </p:spPr>
      </p:pic>
      <p:sp>
        <p:nvSpPr>
          <p:cNvPr id="3075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/>
          <a:lstStyle/>
          <a:p>
            <a:pPr eaLnBrk="1" hangingPunct="1"/>
            <a:r>
              <a:rPr lang="hr-HR" altLang="x-none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Mikado Bold" panose="02000000000000000000" pitchFamily="50" charset="-18"/>
              </a:rPr>
              <a:t>PRAVI KUT</a:t>
            </a:r>
            <a:endParaRPr lang="en-US" altLang="x-none" sz="3200" dirty="0">
              <a:solidFill>
                <a:schemeClr val="tx1">
                  <a:lumMod val="65000"/>
                  <a:lumOff val="35000"/>
                </a:schemeClr>
              </a:solidFill>
              <a:latin typeface="Mikado Bold" panose="02000000000000000000" pitchFamily="50" charset="-18"/>
            </a:endParaRPr>
          </a:p>
        </p:txBody>
      </p:sp>
      <p:pic>
        <p:nvPicPr>
          <p:cNvPr id="4" name="Picture 3" descr="ppt-header_Moj sretni broj 4.png"/>
          <p:cNvPicPr>
            <a:picLocks noChangeAspect="1"/>
          </p:cNvPicPr>
          <p:nvPr/>
        </p:nvPicPr>
        <p:blipFill>
          <a:blip r:embed="rId4" cstate="print"/>
          <a:srcRect l="755" r="1127"/>
          <a:stretch>
            <a:fillRect/>
          </a:stretch>
        </p:blipFill>
        <p:spPr>
          <a:xfrm>
            <a:off x="-108520" y="116632"/>
            <a:ext cx="9361040" cy="872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1"/>
            <a:ext cx="9144000" cy="689330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PRAVI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A7A5DBD-BDCD-4FF0-8065-5C207B7A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57" y="3160360"/>
            <a:ext cx="2531115" cy="30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r-HR" altLang="en-US" sz="2000" dirty="0"/>
              <a:t>Nacrtan je kut kojemu </a:t>
            </a:r>
          </a:p>
          <a:p>
            <a:pPr>
              <a:buFontTx/>
              <a:buNone/>
            </a:pPr>
            <a:r>
              <a:rPr lang="hr-HR" altLang="en-US" sz="2000" dirty="0"/>
              <a:t>su </a:t>
            </a:r>
            <a:r>
              <a:rPr lang="hr-HR" altLang="en-US" sz="2000" dirty="0">
                <a:solidFill>
                  <a:srgbClr val="0070C0"/>
                </a:solidFill>
              </a:rPr>
              <a:t>KRAKOVI </a:t>
            </a:r>
          </a:p>
          <a:p>
            <a:pPr>
              <a:buFontTx/>
              <a:buNone/>
            </a:pPr>
            <a:r>
              <a:rPr lang="hr-HR" altLang="en-US" sz="2000" dirty="0"/>
              <a:t>međusobno </a:t>
            </a:r>
            <a:r>
              <a:rPr lang="hr-HR" altLang="en-US" sz="2000" dirty="0">
                <a:solidFill>
                  <a:srgbClr val="0070C0"/>
                </a:solidFill>
              </a:rPr>
              <a:t>OKOMITI</a:t>
            </a:r>
            <a:r>
              <a:rPr lang="hr-HR" altLang="en-US" sz="2000" dirty="0"/>
              <a:t>.</a:t>
            </a:r>
          </a:p>
          <a:p>
            <a:pPr>
              <a:buFontTx/>
              <a:buNone/>
            </a:pPr>
            <a:r>
              <a:rPr lang="hr-HR" altLang="en-US" sz="2000" dirty="0"/>
              <a:t>Takav kut nazivamo </a:t>
            </a:r>
          </a:p>
          <a:p>
            <a:pPr>
              <a:buFontTx/>
              <a:buNone/>
            </a:pPr>
            <a:r>
              <a:rPr lang="hr-HR" altLang="en-US" sz="2000" dirty="0">
                <a:solidFill>
                  <a:srgbClr val="0070C0"/>
                </a:solidFill>
              </a:rPr>
              <a:t>PRAVI KUT</a:t>
            </a:r>
            <a:r>
              <a:rPr lang="hr-HR" altLang="en-US" sz="2000" dirty="0"/>
              <a:t>.</a:t>
            </a:r>
          </a:p>
          <a:p>
            <a:pPr>
              <a:buFontTx/>
              <a:buNone/>
            </a:pPr>
            <a:r>
              <a:rPr lang="hr-HR" altLang="en-US" sz="2000" dirty="0"/>
              <a:t>Pravi kut označavamo</a:t>
            </a:r>
          </a:p>
          <a:p>
            <a:pPr>
              <a:buFontTx/>
              <a:buNone/>
            </a:pPr>
            <a:r>
              <a:rPr lang="hr-HR" altLang="en-US" sz="2000" dirty="0"/>
              <a:t>kvadratićem.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8C91E26-15DF-4ECA-878E-5D24EF2A0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82647"/>
            <a:ext cx="5832648" cy="38018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1CDC147-D2E5-4511-875F-F8CAD6FBF8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8239" r="28935" b="13109"/>
          <a:stretch/>
        </p:blipFill>
        <p:spPr>
          <a:xfrm>
            <a:off x="7812360" y="5408786"/>
            <a:ext cx="335873" cy="21602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72EB42E-D350-4DBD-8BD2-FA436992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57" y="1782647"/>
            <a:ext cx="2531115" cy="9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r-HR" altLang="en-US" sz="2000" dirty="0"/>
              <a:t>Opiši što je nacrtano</a:t>
            </a:r>
          </a:p>
          <a:p>
            <a:pPr>
              <a:buNone/>
            </a:pPr>
            <a:r>
              <a:rPr lang="hr-HR" altLang="en-US" sz="2000" dirty="0"/>
              <a:t> na ploči.</a:t>
            </a:r>
          </a:p>
          <a:p>
            <a:pPr>
              <a:buFontTx/>
              <a:buNone/>
            </a:pPr>
            <a:endParaRPr lang="hr-HR" altLang="en-US" sz="2000" dirty="0"/>
          </a:p>
        </p:txBody>
      </p:sp>
      <p:pic>
        <p:nvPicPr>
          <p:cNvPr id="2" name="123">
            <a:hlinkClick r:id="" action="ppaction://media"/>
            <a:extLst>
              <a:ext uri="{FF2B5EF4-FFF2-40B4-BE49-F238E27FC236}">
                <a16:creationId xmlns:a16="http://schemas.microsoft.com/office/drawing/2014/main" id="{6B80A274-F624-47D1-BF01-3A7F43F21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335690" y="1251561"/>
            <a:ext cx="324542" cy="396550"/>
          </a:xfrm>
          <a:prstGeom prst="rect">
            <a:avLst/>
          </a:prstGeom>
        </p:spPr>
      </p:pic>
      <p:pic>
        <p:nvPicPr>
          <p:cNvPr id="4" name="124">
            <a:hlinkClick r:id="" action="ppaction://media"/>
            <a:extLst>
              <a:ext uri="{FF2B5EF4-FFF2-40B4-BE49-F238E27FC236}">
                <a16:creationId xmlns:a16="http://schemas.microsoft.com/office/drawing/2014/main" id="{D08B144D-A8BF-4D82-B6D5-64FD6B7D1D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215957" y="2838618"/>
            <a:ext cx="329170" cy="3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" y="7566"/>
            <a:ext cx="9144000" cy="6858000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PRAVI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3727C70-6F29-48D8-9E2C-5F29B9BF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590" y="1226532"/>
            <a:ext cx="502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en-US" sz="2000" dirty="0">
                <a:latin typeface="+mn-lt"/>
              </a:rPr>
              <a:t>Kakvi su ovo kutovi?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9CB99B7-4B59-4B75-A1CA-2D25F02D1A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" y="2356266"/>
            <a:ext cx="1641560" cy="15299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00F9F6-2404-41D2-A123-E75F61734D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5935">
            <a:off x="4637194" y="1475148"/>
            <a:ext cx="1441070" cy="13457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CA08CE5-EB2C-4195-AD37-91945C6DFD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28" y="2216671"/>
            <a:ext cx="1152686" cy="1076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7CF0049-7A93-43B1-8508-3B5BD5D299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2562">
            <a:off x="5320024" y="2726359"/>
            <a:ext cx="2430114" cy="223065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585F72B-68A2-477C-B7B3-8BB28DBA22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2" y="3759927"/>
            <a:ext cx="1856931" cy="173415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759BF4E-7971-404B-B0B6-7DF80D924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772">
            <a:off x="6367545" y="1804640"/>
            <a:ext cx="1836484" cy="1715063"/>
          </a:xfrm>
          <a:prstGeom prst="rect">
            <a:avLst/>
          </a:prstGeom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D330FC60-9482-4623-A24A-501A32B03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282" y="4682304"/>
            <a:ext cx="50291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en-US" sz="2000" dirty="0">
                <a:latin typeface="+mn-lt"/>
              </a:rPr>
              <a:t>Zaključi:</a:t>
            </a:r>
          </a:p>
          <a:p>
            <a:pPr>
              <a:spcBef>
                <a:spcPct val="50000"/>
              </a:spcBef>
            </a:pPr>
            <a:r>
              <a:rPr lang="hr-HR" altLang="en-US" sz="2000" dirty="0">
                <a:latin typeface="+mn-lt"/>
              </a:rPr>
              <a:t>Mora li pravi kut biti u vodoravnom ili uspravnom položaju da bi bio pravi kut?</a:t>
            </a:r>
          </a:p>
          <a:p>
            <a:pPr>
              <a:spcBef>
                <a:spcPct val="50000"/>
              </a:spcBef>
            </a:pPr>
            <a:r>
              <a:rPr lang="hr-HR" altLang="en-US" sz="2000" dirty="0">
                <a:latin typeface="+mn-lt"/>
              </a:rPr>
              <a:t>Obrazloži svoj odgovor.</a:t>
            </a:r>
          </a:p>
        </p:txBody>
      </p:sp>
      <p:pic>
        <p:nvPicPr>
          <p:cNvPr id="2" name="125">
            <a:hlinkClick r:id="" action="ppaction://media"/>
            <a:extLst>
              <a:ext uri="{FF2B5EF4-FFF2-40B4-BE49-F238E27FC236}">
                <a16:creationId xmlns:a16="http://schemas.microsoft.com/office/drawing/2014/main" id="{8E69E810-331F-4677-A7E8-F9CB7209C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81288" y="1121787"/>
            <a:ext cx="609600" cy="609600"/>
          </a:xfrm>
          <a:prstGeom prst="rect">
            <a:avLst/>
          </a:prstGeom>
        </p:spPr>
      </p:pic>
      <p:pic>
        <p:nvPicPr>
          <p:cNvPr id="4" name="126">
            <a:hlinkClick r:id="" action="ppaction://media"/>
            <a:extLst>
              <a:ext uri="{FF2B5EF4-FFF2-40B4-BE49-F238E27FC236}">
                <a16:creationId xmlns:a16="http://schemas.microsoft.com/office/drawing/2014/main" id="{97EBF090-C2CD-4F4B-82F1-20643C0780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779112" y="5494085"/>
            <a:ext cx="386170" cy="3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214909" cy="6911182"/>
          </a:xfrm>
        </p:spPr>
      </p:pic>
      <p:sp>
        <p:nvSpPr>
          <p:cNvPr id="5123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hr-HR" altLang="x-none" sz="2800" dirty="0">
                <a:solidFill>
                  <a:schemeClr val="bg1"/>
                </a:solidFill>
              </a:rPr>
              <a:t>PRAVI KUT</a:t>
            </a:r>
            <a:endParaRPr lang="en-US" altLang="x-none" sz="2800" dirty="0">
              <a:solidFill>
                <a:schemeClr val="bg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07BAFF8-6002-4570-8DAA-D8EE2F9874AC}"/>
              </a:ext>
            </a:extLst>
          </p:cNvPr>
          <p:cNvSpPr txBox="1"/>
          <p:nvPr/>
        </p:nvSpPr>
        <p:spPr>
          <a:xfrm>
            <a:off x="1835696" y="200581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7200" dirty="0">
                <a:latin typeface="+mn-lt"/>
              </a:rPr>
              <a:t>Opiši pravi kut.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9E4C2BC8-C70C-4182-ADD7-6E605EC2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986" y="4236908"/>
            <a:ext cx="502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en-US" sz="2000" dirty="0">
                <a:latin typeface="+mn-lt"/>
              </a:rPr>
              <a:t>Ovo je važno razumjeti i znati…</a:t>
            </a:r>
          </a:p>
        </p:txBody>
      </p:sp>
      <p:pic>
        <p:nvPicPr>
          <p:cNvPr id="2" name="115">
            <a:hlinkClick r:id="" action="ppaction://media"/>
            <a:extLst>
              <a:ext uri="{FF2B5EF4-FFF2-40B4-BE49-F238E27FC236}">
                <a16:creationId xmlns:a16="http://schemas.microsoft.com/office/drawing/2014/main" id="{35266548-7579-457A-BEFD-EE564015C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051720" y="4358948"/>
            <a:ext cx="346650" cy="346650"/>
          </a:xfrm>
          <a:prstGeom prst="rect">
            <a:avLst/>
          </a:prstGeom>
        </p:spPr>
      </p:pic>
      <p:pic>
        <p:nvPicPr>
          <p:cNvPr id="3" name="127">
            <a:hlinkClick r:id="" action="ppaction://media"/>
            <a:extLst>
              <a:ext uri="{FF2B5EF4-FFF2-40B4-BE49-F238E27FC236}">
                <a16:creationId xmlns:a16="http://schemas.microsoft.com/office/drawing/2014/main" id="{35D2E408-81F8-40F1-918B-E9CA7A0FF3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26096" y="2205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0E14F024-D2F8-46EC-96CF-DD8845C54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36CE064B-E1F6-42BD-B93A-561B13737AB0}"/>
              </a:ext>
            </a:extLst>
          </p:cNvPr>
          <p:cNvSpPr/>
          <p:nvPr/>
        </p:nvSpPr>
        <p:spPr>
          <a:xfrm>
            <a:off x="4248834" y="47667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x-none" dirty="0">
                <a:solidFill>
                  <a:schemeClr val="bg1"/>
                </a:solidFill>
              </a:rPr>
              <a:t>PLAN PLOČE</a:t>
            </a:r>
            <a:endParaRPr lang="en-US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34474B0-CB40-4E81-9C91-6F5C7BF353B1}"/>
              </a:ext>
            </a:extLst>
          </p:cNvPr>
          <p:cNvSpPr txBox="1"/>
          <p:nvPr/>
        </p:nvSpPr>
        <p:spPr>
          <a:xfrm>
            <a:off x="4716016" y="2076100"/>
            <a:ext cx="40324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2800" dirty="0">
                <a:latin typeface="+mn-lt"/>
              </a:rPr>
              <a:t>Pravi kut je dio ravnine omeđen dvama međusobno okomitim </a:t>
            </a:r>
            <a:r>
              <a:rPr lang="hr-HR" altLang="en-US" sz="2800" dirty="0" err="1">
                <a:latin typeface="+mn-lt"/>
              </a:rPr>
              <a:t>polupravcima</a:t>
            </a:r>
            <a:r>
              <a:rPr lang="hr-HR" altLang="en-US" sz="2800" dirty="0"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endParaRPr lang="hr-HR" altLang="en-US" sz="2800" dirty="0">
              <a:latin typeface="+mn-lt"/>
            </a:endParaRPr>
          </a:p>
          <a:p>
            <a:pPr>
              <a:buFontTx/>
              <a:buNone/>
            </a:pPr>
            <a:r>
              <a:rPr lang="hr-HR" altLang="en-US" sz="2800" dirty="0">
                <a:latin typeface="+mn-lt"/>
              </a:rPr>
              <a:t>Pravi kut označavamo</a:t>
            </a:r>
          </a:p>
          <a:p>
            <a:pPr>
              <a:buFontTx/>
              <a:buNone/>
            </a:pPr>
            <a:r>
              <a:rPr lang="hr-HR" altLang="en-US" sz="2800" dirty="0">
                <a:latin typeface="+mn-lt"/>
              </a:rPr>
              <a:t>kvadratićem.</a:t>
            </a:r>
          </a:p>
          <a:p>
            <a:pPr>
              <a:spcBef>
                <a:spcPts val="0"/>
              </a:spcBef>
            </a:pPr>
            <a:endParaRPr lang="hr-HR" altLang="en-US" sz="2000" dirty="0">
              <a:latin typeface="+mn-lt"/>
            </a:endParaRPr>
          </a:p>
          <a:p>
            <a:pPr>
              <a:spcBef>
                <a:spcPts val="0"/>
              </a:spcBef>
            </a:pPr>
            <a:endParaRPr lang="hr-HR" altLang="en-US" sz="2000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0E80F0-88F5-45E1-95A9-877D20F5B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3389399" cy="288032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E82CB4A-B606-4C78-823E-EA60E7723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8239" r="28935" b="13109"/>
          <a:stretch/>
        </p:blipFill>
        <p:spPr>
          <a:xfrm>
            <a:off x="6804248" y="4725144"/>
            <a:ext cx="576064" cy="370508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F12F8210-E316-445E-93ED-DF7E736B35EE}"/>
              </a:ext>
            </a:extLst>
          </p:cNvPr>
          <p:cNvSpPr txBox="1"/>
          <p:nvPr/>
        </p:nvSpPr>
        <p:spPr>
          <a:xfrm>
            <a:off x="3041830" y="1230096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hr-HR" altLang="en-US" sz="3600" dirty="0">
                <a:latin typeface="+mn-lt"/>
              </a:rPr>
              <a:t>PRAVI KUT</a:t>
            </a:r>
          </a:p>
        </p:txBody>
      </p:sp>
    </p:spTree>
    <p:extLst>
      <p:ext uri="{BB962C8B-B14F-4D97-AF65-F5344CB8AC3E}">
        <p14:creationId xmlns:p14="http://schemas.microsoft.com/office/powerpoint/2010/main" val="2223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98</Words>
  <Application>Microsoft Office PowerPoint</Application>
  <PresentationFormat>Prikaz na zaslonu (4:3)</PresentationFormat>
  <Paragraphs>29</Paragraphs>
  <Slides>5</Slides>
  <Notes>4</Notes>
  <HiddenSlides>0</HiddenSlides>
  <MMClips>6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Mikado Bold</vt:lpstr>
      <vt:lpstr>Office tema</vt:lpstr>
      <vt:lpstr>PRAVI KUT</vt:lpstr>
      <vt:lpstr>PRAVI KUT</vt:lpstr>
      <vt:lpstr>PRAVI KUT</vt:lpstr>
      <vt:lpstr>PRAVI KUT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brojeva</dc:title>
  <dc:creator>Graciella</dc:creator>
  <cp:lastModifiedBy>lidija krsnik</cp:lastModifiedBy>
  <cp:revision>162</cp:revision>
  <dcterms:created xsi:type="dcterms:W3CDTF">2014-01-19T22:09:30Z</dcterms:created>
  <dcterms:modified xsi:type="dcterms:W3CDTF">2021-11-03T15:29:23Z</dcterms:modified>
</cp:coreProperties>
</file>