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66" r:id="rId3"/>
    <p:sldId id="267" r:id="rId4"/>
    <p:sldId id="268" r:id="rId5"/>
    <p:sldId id="269" r:id="rId6"/>
    <p:sldId id="275" r:id="rId7"/>
    <p:sldId id="276" r:id="rId8"/>
    <p:sldId id="263" r:id="rId9"/>
    <p:sldId id="27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2B5EE"/>
    <a:srgbClr val="D2ECFB"/>
    <a:srgbClr val="414042"/>
    <a:srgbClr val="FFEF32"/>
    <a:srgbClr val="EF43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07" autoAdjust="0"/>
    <p:restoredTop sz="94660"/>
  </p:normalViewPr>
  <p:slideViewPr>
    <p:cSldViewPr snapToGrid="0">
      <p:cViewPr varScale="1">
        <p:scale>
          <a:sx n="55" d="100"/>
          <a:sy n="55" d="100"/>
        </p:scale>
        <p:origin x="365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AD014-8DE4-794E-A0CF-855CF6C0FCE8}" type="datetimeFigureOut">
              <a:rPr lang="sr-Latn-RS" smtClean="0"/>
              <a:pPr/>
              <a:t>3.11.2021.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189C8-4F7E-1442-A336-660B118230B7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5488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189C8-4F7E-1442-A336-660B118230B7}" type="slidenum">
              <a:rPr lang="sr-Latn-RS" smtClean="0"/>
              <a:pPr/>
              <a:t>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1786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777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651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577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0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773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083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577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799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617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743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980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1D4C4-2740-4946-8389-C21F54D412BD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492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e7a69235-a9b4-4994-b034-545745aa796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2DB750A7-FB01-6740-8998-91E3A58C2540}"/>
              </a:ext>
            </a:extLst>
          </p:cNvPr>
          <p:cNvSpPr/>
          <p:nvPr/>
        </p:nvSpPr>
        <p:spPr>
          <a:xfrm>
            <a:off x="2050133" y="1232688"/>
            <a:ext cx="366495" cy="36751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5555FA-4F34-5C49-9EDD-64003061CC04}"/>
              </a:ext>
            </a:extLst>
          </p:cNvPr>
          <p:cNvSpPr/>
          <p:nvPr/>
        </p:nvSpPr>
        <p:spPr>
          <a:xfrm>
            <a:off x="0" y="366244"/>
            <a:ext cx="1611734" cy="1559859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3E6A16A-7C3A-4D05-AB24-341013A93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46174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16F279C-4AD2-8F41-AAFD-EA38F245E566}"/>
              </a:ext>
            </a:extLst>
          </p:cNvPr>
          <p:cNvSpPr/>
          <p:nvPr/>
        </p:nvSpPr>
        <p:spPr>
          <a:xfrm>
            <a:off x="1331899" y="1709377"/>
            <a:ext cx="1084729" cy="105718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2E9782-B9C0-D14C-8F7B-8813E3461CC4}"/>
              </a:ext>
            </a:extLst>
          </p:cNvPr>
          <p:cNvSpPr/>
          <p:nvPr/>
        </p:nvSpPr>
        <p:spPr>
          <a:xfrm>
            <a:off x="183776" y="2293614"/>
            <a:ext cx="754957" cy="765272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BF7CF4-0761-9244-958F-B8BBC5994B92}"/>
              </a:ext>
            </a:extLst>
          </p:cNvPr>
          <p:cNvSpPr txBox="1"/>
          <p:nvPr/>
        </p:nvSpPr>
        <p:spPr>
          <a:xfrm>
            <a:off x="1158360" y="2957372"/>
            <a:ext cx="98416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8000" b="1" dirty="0">
                <a:solidFill>
                  <a:srgbClr val="414042"/>
                </a:solidFill>
                <a:cs typeface="Baghdad" pitchFamily="2" charset="-78"/>
              </a:rPr>
              <a:t>Prirodna </a:t>
            </a:r>
            <a:r>
              <a:rPr lang="sr-Latn-RS" sz="8000" b="1" dirty="0" err="1">
                <a:solidFill>
                  <a:srgbClr val="414042"/>
                </a:solidFill>
                <a:cs typeface="Baghdad" pitchFamily="2" charset="-78"/>
              </a:rPr>
              <a:t>obilježja</a:t>
            </a:r>
            <a:r>
              <a:rPr lang="sr-Latn-RS" sz="8000" b="1" dirty="0">
                <a:solidFill>
                  <a:srgbClr val="414042"/>
                </a:solidFill>
                <a:cs typeface="Baghdad" pitchFamily="2" charset="-78"/>
              </a:rPr>
              <a:t> brežuljkastih krajeva</a:t>
            </a:r>
          </a:p>
        </p:txBody>
      </p:sp>
    </p:spTree>
    <p:extLst>
      <p:ext uri="{BB962C8B-B14F-4D97-AF65-F5344CB8AC3E}">
        <p14:creationId xmlns:p14="http://schemas.microsoft.com/office/powerpoint/2010/main" val="493772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avokutnik 15">
            <a:extLst>
              <a:ext uri="{FF2B5EF4-FFF2-40B4-BE49-F238E27FC236}">
                <a16:creationId xmlns:a16="http://schemas.microsoft.com/office/drawing/2014/main" id="{CBB5879F-B25A-4543-A463-480B5C84B503}"/>
              </a:ext>
            </a:extLst>
          </p:cNvPr>
          <p:cNvSpPr/>
          <p:nvPr/>
        </p:nvSpPr>
        <p:spPr>
          <a:xfrm>
            <a:off x="0" y="6207369"/>
            <a:ext cx="12192000" cy="650630"/>
          </a:xfrm>
          <a:prstGeom prst="rect">
            <a:avLst/>
          </a:prstGeom>
          <a:solidFill>
            <a:srgbClr val="FFE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rgbClr val="414042"/>
                </a:solidFill>
              </a:rPr>
              <a:t>Prezentaciju izradio: Karlo Kurtalj</a:t>
            </a:r>
          </a:p>
        </p:txBody>
      </p:sp>
      <p:pic>
        <p:nvPicPr>
          <p:cNvPr id="4" name="Rezervirano mjesto sadržaja 4">
            <a:extLst>
              <a:ext uri="{FF2B5EF4-FFF2-40B4-BE49-F238E27FC236}">
                <a16:creationId xmlns:a16="http://schemas.microsoft.com/office/drawing/2014/main" id="{9FD3640F-68F2-4647-B08A-64DD06143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9348"/>
          </a:xfrm>
        </p:spPr>
      </p:pic>
      <p:pic>
        <p:nvPicPr>
          <p:cNvPr id="3" name="Slika 2">
            <a:hlinkClick r:id="rId3"/>
            <a:extLst>
              <a:ext uri="{FF2B5EF4-FFF2-40B4-BE49-F238E27FC236}">
                <a16:creationId xmlns:a16="http://schemas.microsoft.com/office/drawing/2014/main" id="{C2C97B36-C303-4AF9-8BCB-4F9C4436F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40" y="2829391"/>
            <a:ext cx="3655683" cy="114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7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5A90-43A4-7E40-9A08-CD73809E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b="1" dirty="0">
                <a:highlight>
                  <a:srgbClr val="FFFF00"/>
                </a:highlight>
                <a:latin typeface="+mn-lt"/>
              </a:rPr>
              <a:t>Kako nazivamo male uzvisine prikazane na fotografiji? Tko ih je sagradio? </a:t>
            </a:r>
            <a:endParaRPr lang="sr-Latn-RS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9E40FB-69C7-3C46-86B4-A3B91A961D44}"/>
              </a:ext>
            </a:extLst>
          </p:cNvPr>
          <p:cNvSpPr/>
          <p:nvPr/>
        </p:nvSpPr>
        <p:spPr>
          <a:xfrm>
            <a:off x="11503331" y="-375455"/>
            <a:ext cx="1084729" cy="1057181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79A0BA-6207-AE42-A184-E579DA5BAE7D}"/>
              </a:ext>
            </a:extLst>
          </p:cNvPr>
          <p:cNvSpPr/>
          <p:nvPr/>
        </p:nvSpPr>
        <p:spPr>
          <a:xfrm>
            <a:off x="10262974" y="230188"/>
            <a:ext cx="1084729" cy="1057181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CE8B7F-BE8B-E343-8F6D-4C3FED458280}"/>
              </a:ext>
            </a:extLst>
          </p:cNvPr>
          <p:cNvSpPr/>
          <p:nvPr/>
        </p:nvSpPr>
        <p:spPr>
          <a:xfrm>
            <a:off x="11503331" y="811799"/>
            <a:ext cx="450925" cy="432214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4FD987-AA00-744B-A781-158DB092D530}"/>
              </a:ext>
            </a:extLst>
          </p:cNvPr>
          <p:cNvSpPr/>
          <p:nvPr/>
        </p:nvSpPr>
        <p:spPr>
          <a:xfrm>
            <a:off x="10062747" y="101528"/>
            <a:ext cx="244827" cy="257319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88A303-10F0-7D46-84C2-303180E9F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642870"/>
            <a:ext cx="836078" cy="770072"/>
          </a:xfrm>
          <a:prstGeom prst="rect">
            <a:avLst/>
          </a:prstGeom>
        </p:spPr>
      </p:pic>
      <p:pic>
        <p:nvPicPr>
          <p:cNvPr id="4" name="Slika 3" descr="Slika na kojoj se prikazuje trava, na otvorenom, polje, zeleno&#10;&#10;Opis je automatski generiran">
            <a:extLst>
              <a:ext uri="{FF2B5EF4-FFF2-40B4-BE49-F238E27FC236}">
                <a16:creationId xmlns:a16="http://schemas.microsoft.com/office/drawing/2014/main" id="{C3E2C1F3-5BF7-4AB8-9F9F-D420D33EE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97" y="2213563"/>
            <a:ext cx="5453208" cy="4091060"/>
          </a:xfrm>
          <a:prstGeom prst="rect">
            <a:avLst/>
          </a:prstGeom>
        </p:spPr>
      </p:pic>
      <p:pic>
        <p:nvPicPr>
          <p:cNvPr id="8" name="Rezervirano mjesto sadržaja 7" descr="Slika na kojoj se prikazuje sisavac, glodavac&#10;&#10;Opis je automatski generiran">
            <a:extLst>
              <a:ext uri="{FF2B5EF4-FFF2-40B4-BE49-F238E27FC236}">
                <a16:creationId xmlns:a16="http://schemas.microsoft.com/office/drawing/2014/main" id="{10DB045F-3340-4202-AA47-2808DD830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97235" l="4996" r="94920">
                        <a14:foregroundMark x1="13633" y1="90350" x2="13633" y2="90350"/>
                        <a14:foregroundMark x1="11177" y1="92664" x2="18078" y2="84481"/>
                        <a14:foregroundMark x1="5758" y1="91366" x2="7959" y2="91027"/>
                        <a14:foregroundMark x1="8213" y1="75621" x2="11897" y2="75621"/>
                        <a14:foregroundMark x1="12405" y1="97291" x2="12405" y2="97291"/>
                        <a14:foregroundMark x1="11643" y1="96953" x2="11643" y2="96953"/>
                        <a14:foregroundMark x1="92210" y1="92664" x2="89754" y2="86456"/>
                        <a14:foregroundMark x1="94666" y1="78555" x2="91956" y2="75282"/>
                        <a14:foregroundMark x1="94920" y1="89729" x2="94666" y2="88375"/>
                        <a14:foregroundMark x1="4996" y1="76580" x2="7240" y2="75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13" y="4656132"/>
            <a:ext cx="1855574" cy="1392073"/>
          </a:xfr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DC2E2212-69BB-40EC-9105-50398BD6E392}"/>
              </a:ext>
            </a:extLst>
          </p:cNvPr>
          <p:cNvSpPr txBox="1"/>
          <p:nvPr/>
        </p:nvSpPr>
        <p:spPr>
          <a:xfrm>
            <a:off x="7294499" y="3074153"/>
            <a:ext cx="301307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hr-HR" sz="2000" b="0" i="0" u="none" strike="noStrike" baseline="0" dirty="0">
              <a:solidFill>
                <a:srgbClr val="000000"/>
              </a:solidFill>
              <a:latin typeface="Museo Sans"/>
            </a:endParaRPr>
          </a:p>
          <a:p>
            <a:r>
              <a:rPr lang="nn-NO" sz="3200" b="0" i="0" u="none" strike="noStrike" baseline="0" dirty="0"/>
              <a:t>Na koje veće reljefne oblike podsjećaju ove uzvisine?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94542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039CC-B6A0-B240-8E1E-6F7A92FF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highlight>
                  <a:srgbClr val="FFFF00"/>
                </a:highlight>
                <a:latin typeface="+mn-lt"/>
              </a:rPr>
              <a:t>Zavičajna područja</a:t>
            </a:r>
            <a:endParaRPr lang="sr-Latn-RS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8C68B-3529-CA43-A4E5-58165C07B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3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4400" dirty="0"/>
              <a:t>Zavičajna područja </a:t>
            </a:r>
            <a:r>
              <a:rPr lang="hr-HR" sz="4400" dirty="0"/>
              <a:t>brežuljkastih i brdovitih krajeva su:</a:t>
            </a:r>
            <a:endParaRPr lang="hr-HR" dirty="0"/>
          </a:p>
          <a:p>
            <a:r>
              <a:rPr lang="hr-HR" sz="3200" dirty="0"/>
              <a:t>Hrvatsko zagorje, </a:t>
            </a:r>
          </a:p>
          <a:p>
            <a:r>
              <a:rPr lang="hr-HR" sz="3200" dirty="0"/>
              <a:t>Kordun, </a:t>
            </a:r>
          </a:p>
          <a:p>
            <a:r>
              <a:rPr lang="hr-HR" sz="3200" dirty="0"/>
              <a:t>Banovina, </a:t>
            </a:r>
          </a:p>
          <a:p>
            <a:r>
              <a:rPr lang="hr-HR" sz="3200" dirty="0"/>
              <a:t>žumberački i bilogorski kraj </a:t>
            </a:r>
          </a:p>
          <a:p>
            <a:r>
              <a:rPr lang="hr-HR" sz="3200" dirty="0"/>
              <a:t>dijelovi Slavonije, Moslavine i Međimurja. </a:t>
            </a: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A7CEC101-7E32-4B0C-8BC7-C16807E95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642870"/>
            <a:ext cx="836078" cy="7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3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50539864-231C-4263-B1D1-E15E44E99D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8353" y="958576"/>
            <a:ext cx="9483006" cy="5905822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C2935BB-CBAB-4EA9-BD91-C76E634DCC15}"/>
              </a:ext>
            </a:extLst>
          </p:cNvPr>
          <p:cNvSpPr txBox="1"/>
          <p:nvPr/>
        </p:nvSpPr>
        <p:spPr>
          <a:xfrm>
            <a:off x="1975945" y="224936"/>
            <a:ext cx="30269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b="1" dirty="0">
                <a:highlight>
                  <a:srgbClr val="FFFF00"/>
                </a:highlight>
                <a:latin typeface="Museo Sans"/>
              </a:rPr>
              <a:t>Uzvisine</a:t>
            </a:r>
            <a:endParaRPr lang="hr-HR" sz="3600" dirty="0">
              <a:latin typeface="Museo Sans"/>
            </a:endParaRPr>
          </a:p>
          <a:p>
            <a:endParaRPr lang="hr-HR" sz="3600" dirty="0">
              <a:highlight>
                <a:srgbClr val="FFFF00"/>
              </a:highlight>
            </a:endParaRPr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3B84B8A5-F540-4056-8C3C-B581C0D2A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060"/>
            <a:ext cx="836078" cy="770072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58ADF92E-BEDC-44C1-AE48-50C25F72C5DD}"/>
              </a:ext>
            </a:extLst>
          </p:cNvPr>
          <p:cNvSpPr txBox="1"/>
          <p:nvPr/>
        </p:nvSpPr>
        <p:spPr>
          <a:xfrm>
            <a:off x="134755" y="1197785"/>
            <a:ext cx="24765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sz="20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Museo Sans"/>
              </a:rPr>
              <a:t>BREŽULJCI I BRDA</a:t>
            </a:r>
          </a:p>
          <a:p>
            <a:pPr algn="l"/>
            <a:r>
              <a:rPr lang="hr-HR" sz="2000" b="1" dirty="0">
                <a:solidFill>
                  <a:srgbClr val="000000"/>
                </a:solidFill>
                <a:highlight>
                  <a:srgbClr val="FFFF00"/>
                </a:highlight>
                <a:latin typeface="Museo Sans"/>
              </a:rPr>
              <a:t>(do 500m)</a:t>
            </a:r>
            <a:endParaRPr lang="hr-HR" sz="2000" b="1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Museo Sans"/>
            </a:endParaRPr>
          </a:p>
          <a:p>
            <a:pPr algn="l"/>
            <a:r>
              <a:rPr lang="hr-HR" sz="2000" b="1" i="0" u="none" strike="noStrike" baseline="0" dirty="0">
                <a:solidFill>
                  <a:schemeClr val="accent6">
                    <a:lumMod val="40000"/>
                    <a:lumOff val="60000"/>
                  </a:schemeClr>
                </a:solidFill>
                <a:highlight>
                  <a:srgbClr val="800000"/>
                </a:highlight>
                <a:latin typeface="Museo Sans"/>
              </a:rPr>
              <a:t>GORE (500-1000m)</a:t>
            </a:r>
          </a:p>
          <a:p>
            <a:r>
              <a:rPr lang="hr-HR" sz="2400" b="0" i="0" u="none" strike="noStrike" baseline="0" dirty="0">
                <a:latin typeface="Museo Sans"/>
              </a:rPr>
              <a:t>Medvednica</a:t>
            </a:r>
          </a:p>
          <a:p>
            <a:r>
              <a:rPr lang="hr-HR" sz="2400" b="0" i="0" u="none" strike="noStrike" baseline="0" dirty="0">
                <a:latin typeface="Museo Sans"/>
              </a:rPr>
              <a:t>Ivančica</a:t>
            </a:r>
          </a:p>
          <a:p>
            <a:r>
              <a:rPr lang="hr-HR" sz="2400" b="0" i="0" u="none" strike="noStrike" baseline="0" dirty="0">
                <a:latin typeface="Museo Sans"/>
              </a:rPr>
              <a:t>Žumberačka gora </a:t>
            </a:r>
          </a:p>
          <a:p>
            <a:r>
              <a:rPr lang="hr-HR" sz="2400" b="0" i="0" u="none" strike="noStrike" baseline="0" dirty="0">
                <a:latin typeface="Museo Sans"/>
              </a:rPr>
              <a:t>Petrova gora </a:t>
            </a:r>
          </a:p>
          <a:p>
            <a:r>
              <a:rPr lang="hr-HR" sz="2400" b="0" i="0" u="none" strike="noStrike" baseline="0" dirty="0">
                <a:latin typeface="Museo Sans"/>
              </a:rPr>
              <a:t>Zrinska gora</a:t>
            </a:r>
          </a:p>
          <a:p>
            <a:r>
              <a:rPr lang="hr-HR" sz="2400" dirty="0">
                <a:latin typeface="Museo Sans"/>
              </a:rPr>
              <a:t>Psunj</a:t>
            </a:r>
          </a:p>
          <a:p>
            <a:r>
              <a:rPr lang="hr-HR" sz="2400" b="0" i="0" u="none" strike="noStrike" baseline="0" dirty="0">
                <a:latin typeface="Museo Sans"/>
              </a:rPr>
              <a:t>Papuk</a:t>
            </a:r>
          </a:p>
          <a:p>
            <a:r>
              <a:rPr lang="hr-HR" sz="2400" dirty="0" err="1">
                <a:latin typeface="Museo Sans"/>
              </a:rPr>
              <a:t>Dilj</a:t>
            </a:r>
            <a:endParaRPr lang="hr-HR" sz="2400" dirty="0">
              <a:latin typeface="Museo Sans"/>
            </a:endParaRPr>
          </a:p>
          <a:p>
            <a:r>
              <a:rPr lang="hr-HR" sz="2400" dirty="0" err="1">
                <a:latin typeface="Museo Sans"/>
              </a:rPr>
              <a:t>Krndija</a:t>
            </a:r>
            <a:endParaRPr lang="hr-HR" sz="2400" dirty="0">
              <a:latin typeface="Museo Sans"/>
            </a:endParaRPr>
          </a:p>
          <a:p>
            <a:r>
              <a:rPr lang="hr-HR" sz="2400" dirty="0">
                <a:latin typeface="Museo Sans"/>
              </a:rPr>
              <a:t>Požeška gora </a:t>
            </a:r>
            <a:endParaRPr lang="hr-HR" sz="2400" dirty="0"/>
          </a:p>
          <a:p>
            <a:endParaRPr lang="hr-HR" sz="2400" b="0" i="0" u="none" strike="noStrike" baseline="0" dirty="0">
              <a:latin typeface="Museo Sans"/>
            </a:endParaRPr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E8C52512-866C-400F-AD0F-141B7D5A85F7}"/>
              </a:ext>
            </a:extLst>
          </p:cNvPr>
          <p:cNvSpPr/>
          <p:nvPr/>
        </p:nvSpPr>
        <p:spPr>
          <a:xfrm rot="20172047">
            <a:off x="2442095" y="3274515"/>
            <a:ext cx="11049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C34AA528-F6C8-4BFB-A509-EF9193C2785C}"/>
              </a:ext>
            </a:extLst>
          </p:cNvPr>
          <p:cNvSpPr/>
          <p:nvPr/>
        </p:nvSpPr>
        <p:spPr>
          <a:xfrm rot="21257810">
            <a:off x="3825397" y="1931997"/>
            <a:ext cx="11049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8BE575BB-EEE8-4985-958C-AC610EF2654E}"/>
              </a:ext>
            </a:extLst>
          </p:cNvPr>
          <p:cNvSpPr/>
          <p:nvPr/>
        </p:nvSpPr>
        <p:spPr>
          <a:xfrm rot="20172047">
            <a:off x="3606787" y="2789968"/>
            <a:ext cx="11049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D401CAA5-4EC8-4C3A-83AF-F49BBAB203EE}"/>
              </a:ext>
            </a:extLst>
          </p:cNvPr>
          <p:cNvSpPr/>
          <p:nvPr/>
        </p:nvSpPr>
        <p:spPr>
          <a:xfrm rot="20544874">
            <a:off x="4211877" y="5151006"/>
            <a:ext cx="11049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CCB7CC7E-3172-404E-B67C-7C4C207D6DEC}"/>
              </a:ext>
            </a:extLst>
          </p:cNvPr>
          <p:cNvSpPr/>
          <p:nvPr/>
        </p:nvSpPr>
        <p:spPr>
          <a:xfrm rot="20172047">
            <a:off x="3197013" y="4758842"/>
            <a:ext cx="11049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D9C06DD2-8884-4545-B3D2-36ECD1B8FDEE}"/>
              </a:ext>
            </a:extLst>
          </p:cNvPr>
          <p:cNvSpPr/>
          <p:nvPr/>
        </p:nvSpPr>
        <p:spPr>
          <a:xfrm rot="20172047">
            <a:off x="6766987" y="4563448"/>
            <a:ext cx="884015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5D816EA7-6CBF-4093-BBE1-88B2B0D79309}"/>
              </a:ext>
            </a:extLst>
          </p:cNvPr>
          <p:cNvSpPr/>
          <p:nvPr/>
        </p:nvSpPr>
        <p:spPr>
          <a:xfrm>
            <a:off x="7030196" y="4845518"/>
            <a:ext cx="11049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id="{B29849F5-51D9-4E81-809F-963F2BC811AB}"/>
              </a:ext>
            </a:extLst>
          </p:cNvPr>
          <p:cNvSpPr/>
          <p:nvPr/>
        </p:nvSpPr>
        <p:spPr>
          <a:xfrm rot="1377606">
            <a:off x="7438433" y="4236228"/>
            <a:ext cx="983083" cy="2525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id="{FC11D996-391A-42B3-9DFE-4BE2FDFA22B9}"/>
              </a:ext>
            </a:extLst>
          </p:cNvPr>
          <p:cNvSpPr/>
          <p:nvPr/>
        </p:nvSpPr>
        <p:spPr>
          <a:xfrm rot="1555655">
            <a:off x="8222068" y="4418767"/>
            <a:ext cx="842278" cy="217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id="{586201BA-7A4A-4329-84E3-0722D50C7A02}"/>
              </a:ext>
            </a:extLst>
          </p:cNvPr>
          <p:cNvSpPr/>
          <p:nvPr/>
        </p:nvSpPr>
        <p:spPr>
          <a:xfrm rot="155536">
            <a:off x="8300141" y="4914807"/>
            <a:ext cx="811088" cy="3219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836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F9BA49B3-9414-4DD3-96F4-1C0996FD2506}"/>
              </a:ext>
            </a:extLst>
          </p:cNvPr>
          <p:cNvSpPr txBox="1"/>
          <p:nvPr/>
        </p:nvSpPr>
        <p:spPr>
          <a:xfrm>
            <a:off x="836078" y="1384300"/>
            <a:ext cx="1064472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hr-HR" sz="2000" b="0" i="0" u="none" strike="noStrike" baseline="0" dirty="0">
              <a:solidFill>
                <a:srgbClr val="000000"/>
              </a:solidFill>
              <a:latin typeface="Museo Sans"/>
            </a:endParaRPr>
          </a:p>
          <a:p>
            <a:r>
              <a:rPr lang="hr-HR" sz="3200" b="1" i="0" u="none" strike="noStrike" baseline="0" dirty="0">
                <a:solidFill>
                  <a:srgbClr val="000000"/>
                </a:solidFill>
              </a:rPr>
              <a:t>Podneblje </a:t>
            </a:r>
            <a:r>
              <a:rPr lang="hr-HR" sz="3200" b="0" i="0" u="none" strike="noStrike" baseline="0" dirty="0">
                <a:solidFill>
                  <a:srgbClr val="000000"/>
                </a:solidFill>
              </a:rPr>
              <a:t>je u brežuljkastim i brdovitim krajevima </a:t>
            </a:r>
            <a:r>
              <a:rPr lang="hr-HR" sz="32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</a:rPr>
              <a:t>umjereno</a:t>
            </a:r>
            <a:r>
              <a:rPr lang="hr-HR" sz="3200" b="0" i="0" u="none" strike="noStrike" baseline="0" dirty="0">
                <a:solidFill>
                  <a:srgbClr val="000000"/>
                </a:solidFill>
              </a:rPr>
              <a:t>. </a:t>
            </a:r>
            <a:endParaRPr lang="hr-HR" sz="32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02FA3B2-7CE3-4DA3-959C-DE9A217B471A}"/>
              </a:ext>
            </a:extLst>
          </p:cNvPr>
          <p:cNvSpPr txBox="1"/>
          <p:nvPr/>
        </p:nvSpPr>
        <p:spPr>
          <a:xfrm>
            <a:off x="2131478" y="2436435"/>
            <a:ext cx="851112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hr-HR" sz="2000" b="0" i="0" u="none" strike="noStrike" baseline="0" dirty="0">
              <a:solidFill>
                <a:srgbClr val="000000"/>
              </a:solidFill>
              <a:latin typeface="Museo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>
                <a:latin typeface="Museo Sans"/>
              </a:rPr>
              <a:t>t</a:t>
            </a:r>
            <a:r>
              <a:rPr lang="hr-HR" sz="3200" b="0" i="0" u="none" strike="noStrike" baseline="0" dirty="0">
                <a:latin typeface="Museo Sans"/>
              </a:rPr>
              <a:t>opla ljeta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>
                <a:latin typeface="Museo Sans"/>
              </a:rPr>
              <a:t>hladne zime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>
                <a:latin typeface="Museo Sans"/>
              </a:rPr>
              <a:t>dovoljno padalina tijekom cijele godine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>
                <a:latin typeface="Museo Sans"/>
              </a:rPr>
              <a:t>zimi često pada snijeg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>
                <a:latin typeface="Museo Sans"/>
              </a:rPr>
              <a:t>više padalina u gorama nego na nižim brežuljcima i brdima</a:t>
            </a:r>
            <a:endParaRPr lang="hr-HR" sz="3200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4D523BFF-96A9-4C91-B160-BA9CB4788435}"/>
              </a:ext>
            </a:extLst>
          </p:cNvPr>
          <p:cNvSpPr txBox="1"/>
          <p:nvPr/>
        </p:nvSpPr>
        <p:spPr>
          <a:xfrm>
            <a:off x="711200" y="196215"/>
            <a:ext cx="6972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Museo Sans"/>
              </a:rPr>
              <a:t>Podneblje</a:t>
            </a:r>
            <a:r>
              <a:rPr lang="hr-HR" sz="3600" b="1" i="0" u="none" strike="noStrike" baseline="0" dirty="0">
                <a:solidFill>
                  <a:srgbClr val="000000"/>
                </a:solidFill>
                <a:latin typeface="Museo Sans"/>
              </a:rPr>
              <a:t> </a:t>
            </a:r>
            <a:endParaRPr lang="hr-HR" sz="3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C8B482-4A28-466E-98A2-A767608A4A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060"/>
            <a:ext cx="836078" cy="770072"/>
          </a:xfrm>
          <a:prstGeom prst="rect">
            <a:avLst/>
          </a:prstGeom>
        </p:spPr>
      </p:pic>
      <p:sp>
        <p:nvSpPr>
          <p:cNvPr id="18" name="Oval 3">
            <a:extLst>
              <a:ext uri="{FF2B5EF4-FFF2-40B4-BE49-F238E27FC236}">
                <a16:creationId xmlns:a16="http://schemas.microsoft.com/office/drawing/2014/main" id="{EB1DB983-E63B-42DA-9939-5AE0DF4913E2}"/>
              </a:ext>
            </a:extLst>
          </p:cNvPr>
          <p:cNvSpPr/>
          <p:nvPr/>
        </p:nvSpPr>
        <p:spPr>
          <a:xfrm>
            <a:off x="-246529" y="6045772"/>
            <a:ext cx="1084729" cy="1057181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2FE5EC09-6424-43C9-813D-98B77322B02E}"/>
              </a:ext>
            </a:extLst>
          </p:cNvPr>
          <p:cNvSpPr/>
          <p:nvPr/>
        </p:nvSpPr>
        <p:spPr>
          <a:xfrm>
            <a:off x="981634" y="6186628"/>
            <a:ext cx="398930" cy="387734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Oval 6">
            <a:extLst>
              <a:ext uri="{FF2B5EF4-FFF2-40B4-BE49-F238E27FC236}">
                <a16:creationId xmlns:a16="http://schemas.microsoft.com/office/drawing/2014/main" id="{0F151187-BA7C-42F8-80D9-2B2A604F389D}"/>
              </a:ext>
            </a:extLst>
          </p:cNvPr>
          <p:cNvSpPr/>
          <p:nvPr/>
        </p:nvSpPr>
        <p:spPr>
          <a:xfrm>
            <a:off x="295835" y="5517181"/>
            <a:ext cx="380642" cy="361982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F8D85339-A1F4-469E-B99A-ED7E54FE5930}"/>
              </a:ext>
            </a:extLst>
          </p:cNvPr>
          <p:cNvSpPr/>
          <p:nvPr/>
        </p:nvSpPr>
        <p:spPr>
          <a:xfrm>
            <a:off x="11503331" y="-375455"/>
            <a:ext cx="1084729" cy="1057181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Oval 10">
            <a:extLst>
              <a:ext uri="{FF2B5EF4-FFF2-40B4-BE49-F238E27FC236}">
                <a16:creationId xmlns:a16="http://schemas.microsoft.com/office/drawing/2014/main" id="{C53B7321-9ABF-4292-AFF7-DF2F3D6BB160}"/>
              </a:ext>
            </a:extLst>
          </p:cNvPr>
          <p:cNvSpPr/>
          <p:nvPr/>
        </p:nvSpPr>
        <p:spPr>
          <a:xfrm>
            <a:off x="10262974" y="230188"/>
            <a:ext cx="1084729" cy="1057181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Oval 11">
            <a:extLst>
              <a:ext uri="{FF2B5EF4-FFF2-40B4-BE49-F238E27FC236}">
                <a16:creationId xmlns:a16="http://schemas.microsoft.com/office/drawing/2014/main" id="{8CD5F190-F80A-4959-94F5-A997F20B060E}"/>
              </a:ext>
            </a:extLst>
          </p:cNvPr>
          <p:cNvSpPr/>
          <p:nvPr/>
        </p:nvSpPr>
        <p:spPr>
          <a:xfrm>
            <a:off x="11503331" y="811799"/>
            <a:ext cx="450925" cy="432214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Oval 12">
            <a:extLst>
              <a:ext uri="{FF2B5EF4-FFF2-40B4-BE49-F238E27FC236}">
                <a16:creationId xmlns:a16="http://schemas.microsoft.com/office/drawing/2014/main" id="{1865BA4B-2D2B-418B-ADF5-32A706621455}"/>
              </a:ext>
            </a:extLst>
          </p:cNvPr>
          <p:cNvSpPr/>
          <p:nvPr/>
        </p:nvSpPr>
        <p:spPr>
          <a:xfrm>
            <a:off x="10062747" y="101528"/>
            <a:ext cx="244827" cy="257319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7004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F9BA49B3-9414-4DD3-96F4-1C0996FD2506}"/>
              </a:ext>
            </a:extLst>
          </p:cNvPr>
          <p:cNvSpPr txBox="1"/>
          <p:nvPr/>
        </p:nvSpPr>
        <p:spPr>
          <a:xfrm>
            <a:off x="836078" y="741032"/>
            <a:ext cx="1064472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hr-HR" sz="20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Museo Sans"/>
            </a:endParaRPr>
          </a:p>
          <a:p>
            <a:r>
              <a:rPr lang="hr-HR" sz="3200" dirty="0"/>
              <a:t>Šume brežuljkastih i brdovitih krajeva uglavnom su </a:t>
            </a:r>
            <a:r>
              <a:rPr lang="hr-HR" sz="3200" b="1" dirty="0">
                <a:highlight>
                  <a:srgbClr val="FFFF00"/>
                </a:highlight>
              </a:rPr>
              <a:t>listopadne</a:t>
            </a:r>
            <a:r>
              <a:rPr lang="hr-HR" sz="3200" dirty="0"/>
              <a:t>.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02FA3B2-7CE3-4DA3-959C-DE9A217B471A}"/>
              </a:ext>
            </a:extLst>
          </p:cNvPr>
          <p:cNvSpPr txBox="1"/>
          <p:nvPr/>
        </p:nvSpPr>
        <p:spPr>
          <a:xfrm>
            <a:off x="1380564" y="1443976"/>
            <a:ext cx="851112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hr-HR" sz="2000" b="0" i="0" u="none" strike="noStrike" baseline="0" dirty="0">
              <a:solidFill>
                <a:srgbClr val="000000"/>
              </a:solidFill>
              <a:latin typeface="Museo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hrast kitnjak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obični grab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bukva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4D523BFF-96A9-4C91-B160-BA9CB4788435}"/>
              </a:ext>
            </a:extLst>
          </p:cNvPr>
          <p:cNvSpPr txBox="1"/>
          <p:nvPr/>
        </p:nvSpPr>
        <p:spPr>
          <a:xfrm>
            <a:off x="737855" y="225246"/>
            <a:ext cx="6972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Museo Sans"/>
              </a:rPr>
              <a:t>Šume</a:t>
            </a:r>
            <a:r>
              <a:rPr lang="hr-HR" sz="4000" b="1" i="0" u="none" strike="noStrike" baseline="0" dirty="0">
                <a:solidFill>
                  <a:srgbClr val="000000"/>
                </a:solidFill>
                <a:latin typeface="Museo Sans"/>
              </a:rPr>
              <a:t> </a:t>
            </a:r>
            <a:r>
              <a:rPr lang="hr-HR" sz="3600" b="1" i="0" u="none" strike="noStrike" baseline="0" dirty="0">
                <a:solidFill>
                  <a:srgbClr val="000000"/>
                </a:solidFill>
                <a:latin typeface="Museo Sans"/>
              </a:rPr>
              <a:t> </a:t>
            </a:r>
            <a:endParaRPr lang="hr-HR" sz="3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C8B482-4A28-466E-98A2-A767608A4A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060"/>
            <a:ext cx="836078" cy="77007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18FEF5F-95EC-4E09-95F3-D9C8E2029B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516" y="3750340"/>
            <a:ext cx="3076108" cy="187743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695B192-BC04-49C5-B01A-5C6F02CD178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3262" y="3750340"/>
            <a:ext cx="3129062" cy="187743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22BC3C4-AED0-4311-9BE0-87D9758240B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62861" y="3744366"/>
            <a:ext cx="3076108" cy="1877437"/>
          </a:xfrm>
          <a:prstGeom prst="rect">
            <a:avLst/>
          </a:prstGeom>
        </p:spPr>
      </p:pic>
      <p:sp>
        <p:nvSpPr>
          <p:cNvPr id="25" name="TekstniOkvir 24">
            <a:extLst>
              <a:ext uri="{FF2B5EF4-FFF2-40B4-BE49-F238E27FC236}">
                <a16:creationId xmlns:a16="http://schemas.microsoft.com/office/drawing/2014/main" id="{BDF7A065-5360-450F-B1C7-F6FB608D44EC}"/>
              </a:ext>
            </a:extLst>
          </p:cNvPr>
          <p:cNvSpPr txBox="1"/>
          <p:nvPr/>
        </p:nvSpPr>
        <p:spPr>
          <a:xfrm>
            <a:off x="882127" y="5729450"/>
            <a:ext cx="3341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u="none" strike="noStrike" baseline="0" dirty="0">
                <a:solidFill>
                  <a:srgbClr val="000000"/>
                </a:solidFill>
              </a:rPr>
              <a:t>šuma hrasta kitnjaka </a:t>
            </a:r>
            <a:endParaRPr lang="hr-HR" sz="2400" dirty="0"/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23E82FBA-0C27-4462-B0FD-7AC1C91FD255}"/>
              </a:ext>
            </a:extLst>
          </p:cNvPr>
          <p:cNvSpPr txBox="1"/>
          <p:nvPr/>
        </p:nvSpPr>
        <p:spPr>
          <a:xfrm>
            <a:off x="4668110" y="5705778"/>
            <a:ext cx="3076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u="none" strike="noStrike" baseline="0" dirty="0">
                <a:solidFill>
                  <a:srgbClr val="000000"/>
                </a:solidFill>
              </a:rPr>
              <a:t>šuma običnog graba </a:t>
            </a:r>
            <a:endParaRPr lang="hr-HR" sz="2400" dirty="0"/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E9D8C25C-64D0-4546-829C-2D5F3C9F6BA1}"/>
              </a:ext>
            </a:extLst>
          </p:cNvPr>
          <p:cNvSpPr txBox="1"/>
          <p:nvPr/>
        </p:nvSpPr>
        <p:spPr>
          <a:xfrm>
            <a:off x="8389162" y="5657031"/>
            <a:ext cx="2416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u="none" strike="noStrike" baseline="0" dirty="0">
                <a:solidFill>
                  <a:srgbClr val="000000"/>
                </a:solidFill>
              </a:rPr>
              <a:t>bukova šuma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9594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F9BA49B3-9414-4DD3-96F4-1C0996FD2506}"/>
              </a:ext>
            </a:extLst>
          </p:cNvPr>
          <p:cNvSpPr txBox="1"/>
          <p:nvPr/>
        </p:nvSpPr>
        <p:spPr>
          <a:xfrm>
            <a:off x="764106" y="551424"/>
            <a:ext cx="1064472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hr-HR" sz="20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Museo Sans"/>
            </a:endParaRPr>
          </a:p>
          <a:p>
            <a:r>
              <a:rPr lang="hr-HR" sz="3200" dirty="0"/>
              <a:t>Tla su u ovim krajevima manje plodna od onih u nizinama.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02FA3B2-7CE3-4DA3-959C-DE9A217B471A}"/>
              </a:ext>
            </a:extLst>
          </p:cNvPr>
          <p:cNvSpPr txBox="1"/>
          <p:nvPr/>
        </p:nvSpPr>
        <p:spPr>
          <a:xfrm>
            <a:off x="1369799" y="1147125"/>
            <a:ext cx="851112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hr-HR" sz="2000" b="0" i="0" u="none" strike="noStrike" baseline="0" dirty="0">
              <a:solidFill>
                <a:srgbClr val="000000"/>
              </a:solidFill>
              <a:latin typeface="Museo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>
                <a:latin typeface="Museo Sans"/>
              </a:rPr>
              <a:t>prevladavaju smeđa tla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4D523BFF-96A9-4C91-B160-BA9CB4788435}"/>
              </a:ext>
            </a:extLst>
          </p:cNvPr>
          <p:cNvSpPr txBox="1"/>
          <p:nvPr/>
        </p:nvSpPr>
        <p:spPr>
          <a:xfrm>
            <a:off x="737855" y="225246"/>
            <a:ext cx="6972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b="1" dirty="0">
                <a:solidFill>
                  <a:srgbClr val="000000"/>
                </a:solidFill>
                <a:highlight>
                  <a:srgbClr val="FFFF00"/>
                </a:highlight>
              </a:rPr>
              <a:t>Tla</a:t>
            </a:r>
            <a:r>
              <a:rPr lang="hr-HR" sz="40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hr-HR" sz="3600" b="1" i="0" u="none" strike="noStrike" baseline="0" dirty="0">
                <a:solidFill>
                  <a:srgbClr val="000000"/>
                </a:solidFill>
                <a:latin typeface="Museo Sans"/>
              </a:rPr>
              <a:t> </a:t>
            </a:r>
            <a:endParaRPr lang="hr-HR" sz="3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C8B482-4A28-466E-98A2-A767608A4A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060"/>
            <a:ext cx="836078" cy="770072"/>
          </a:xfrm>
          <a:prstGeom prst="rect">
            <a:avLst/>
          </a:prstGeom>
        </p:spPr>
      </p:pic>
      <p:sp>
        <p:nvSpPr>
          <p:cNvPr id="22" name="Oval 10">
            <a:extLst>
              <a:ext uri="{FF2B5EF4-FFF2-40B4-BE49-F238E27FC236}">
                <a16:creationId xmlns:a16="http://schemas.microsoft.com/office/drawing/2014/main" id="{C53B7321-9ABF-4292-AFF7-DF2F3D6BB160}"/>
              </a:ext>
            </a:extLst>
          </p:cNvPr>
          <p:cNvSpPr/>
          <p:nvPr/>
        </p:nvSpPr>
        <p:spPr>
          <a:xfrm>
            <a:off x="10424338" y="0"/>
            <a:ext cx="1084729" cy="1057181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Oval 11">
            <a:extLst>
              <a:ext uri="{FF2B5EF4-FFF2-40B4-BE49-F238E27FC236}">
                <a16:creationId xmlns:a16="http://schemas.microsoft.com/office/drawing/2014/main" id="{8CD5F190-F80A-4959-94F5-A997F20B060E}"/>
              </a:ext>
            </a:extLst>
          </p:cNvPr>
          <p:cNvSpPr/>
          <p:nvPr/>
        </p:nvSpPr>
        <p:spPr>
          <a:xfrm>
            <a:off x="11503331" y="811799"/>
            <a:ext cx="450925" cy="432214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Oval 12">
            <a:extLst>
              <a:ext uri="{FF2B5EF4-FFF2-40B4-BE49-F238E27FC236}">
                <a16:creationId xmlns:a16="http://schemas.microsoft.com/office/drawing/2014/main" id="{1865BA4B-2D2B-418B-ADF5-32A706621455}"/>
              </a:ext>
            </a:extLst>
          </p:cNvPr>
          <p:cNvSpPr/>
          <p:nvPr/>
        </p:nvSpPr>
        <p:spPr>
          <a:xfrm>
            <a:off x="10062747" y="101528"/>
            <a:ext cx="244827" cy="257319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28" name="Picture 15">
            <a:extLst>
              <a:ext uri="{FF2B5EF4-FFF2-40B4-BE49-F238E27FC236}">
                <a16:creationId xmlns:a16="http://schemas.microsoft.com/office/drawing/2014/main" id="{16FEE07A-D58E-4DA9-AD81-FE34E8604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" y="2144100"/>
            <a:ext cx="836078" cy="770072"/>
          </a:xfrm>
          <a:prstGeom prst="rect">
            <a:avLst/>
          </a:prstGeom>
        </p:spPr>
      </p:pic>
      <p:sp>
        <p:nvSpPr>
          <p:cNvPr id="29" name="TekstniOkvir 28">
            <a:extLst>
              <a:ext uri="{FF2B5EF4-FFF2-40B4-BE49-F238E27FC236}">
                <a16:creationId xmlns:a16="http://schemas.microsoft.com/office/drawing/2014/main" id="{4AB1A051-0AF3-4E84-B214-9C5B5B68FF29}"/>
              </a:ext>
            </a:extLst>
          </p:cNvPr>
          <p:cNvSpPr txBox="1"/>
          <p:nvPr/>
        </p:nvSpPr>
        <p:spPr>
          <a:xfrm>
            <a:off x="836078" y="2206286"/>
            <a:ext cx="6972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</a:rPr>
              <a:t>Vode</a:t>
            </a:r>
            <a:r>
              <a:rPr lang="hr-HR" sz="4000" b="1" i="0" u="none" strike="noStrike" baseline="0" dirty="0">
                <a:solidFill>
                  <a:srgbClr val="000000"/>
                </a:solidFill>
                <a:latin typeface="Museo Sans"/>
              </a:rPr>
              <a:t> </a:t>
            </a:r>
            <a:r>
              <a:rPr lang="hr-HR" sz="3600" b="1" i="0" u="none" strike="noStrike" baseline="0" dirty="0">
                <a:solidFill>
                  <a:srgbClr val="000000"/>
                </a:solidFill>
                <a:latin typeface="Museo Sans"/>
              </a:rPr>
              <a:t> </a:t>
            </a:r>
            <a:endParaRPr lang="hr-HR" sz="3600" dirty="0"/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15DF2D6B-B77F-48C3-B5DF-681DDEC54E17}"/>
              </a:ext>
            </a:extLst>
          </p:cNvPr>
          <p:cNvSpPr txBox="1"/>
          <p:nvPr/>
        </p:nvSpPr>
        <p:spPr>
          <a:xfrm>
            <a:off x="836078" y="2987514"/>
            <a:ext cx="99022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0" i="0" u="none" strike="noStrike" baseline="0" dirty="0">
                <a:solidFill>
                  <a:srgbClr val="000000"/>
                </a:solidFill>
              </a:rPr>
              <a:t>U brežuljkastim i brdovitim krajevima ima dosta </a:t>
            </a:r>
            <a:r>
              <a:rPr lang="hr-HR" sz="3200" b="1" i="0" u="none" strike="noStrike" baseline="0" dirty="0">
                <a:solidFill>
                  <a:srgbClr val="000000"/>
                </a:solidFill>
              </a:rPr>
              <a:t>manjih rijeka </a:t>
            </a:r>
            <a:r>
              <a:rPr lang="hr-HR" sz="3200" b="0" i="0" u="none" strike="noStrike" baseline="0" dirty="0">
                <a:solidFill>
                  <a:srgbClr val="000000"/>
                </a:solidFill>
              </a:rPr>
              <a:t>i </a:t>
            </a:r>
            <a:r>
              <a:rPr lang="hr-HR" sz="3200" b="1" i="0" u="none" strike="noStrike" baseline="0" dirty="0">
                <a:solidFill>
                  <a:srgbClr val="000000"/>
                </a:solidFill>
              </a:rPr>
              <a:t>potoka</a:t>
            </a:r>
            <a:r>
              <a:rPr lang="hr-HR" sz="3200" b="0" i="0" u="none" strike="noStrike" baseline="0" dirty="0">
                <a:solidFill>
                  <a:srgbClr val="000000"/>
                </a:solidFill>
              </a:rPr>
              <a:t>. </a:t>
            </a:r>
            <a:endParaRPr lang="hr-HR" dirty="0"/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168FC57C-D210-4EBB-80FA-BF4AC46BB925}"/>
              </a:ext>
            </a:extLst>
          </p:cNvPr>
          <p:cNvSpPr txBox="1"/>
          <p:nvPr/>
        </p:nvSpPr>
        <p:spPr>
          <a:xfrm>
            <a:off x="1868631" y="4142012"/>
            <a:ext cx="8194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</a:rPr>
              <a:t>Kupa, Bednja, Krapina, Mrežnica, Glina, Orljava </a:t>
            </a:r>
            <a:endParaRPr lang="hr-HR" sz="3200" dirty="0">
              <a:highlight>
                <a:srgbClr val="FFFF00"/>
              </a:highlight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3B5AAC2E-3305-4C96-A7C3-1E2ADF1DBC36}"/>
              </a:ext>
            </a:extLst>
          </p:cNvPr>
          <p:cNvSpPr txBox="1"/>
          <p:nvPr/>
        </p:nvSpPr>
        <p:spPr>
          <a:xfrm>
            <a:off x="764106" y="4788203"/>
            <a:ext cx="6413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0" i="0" u="none" strike="noStrike" baseline="0" dirty="0">
                <a:solidFill>
                  <a:srgbClr val="000000"/>
                </a:solidFill>
              </a:rPr>
              <a:t>Brojni su </a:t>
            </a:r>
            <a:r>
              <a:rPr lang="hr-HR" sz="3200" b="1" i="0" u="none" strike="noStrike" baseline="0" dirty="0">
                <a:solidFill>
                  <a:srgbClr val="000000"/>
                </a:solidFill>
              </a:rPr>
              <a:t>izvori </a:t>
            </a:r>
            <a:r>
              <a:rPr lang="hr-HR" sz="3200" b="0" i="0" u="none" strike="noStrike" baseline="0" dirty="0">
                <a:solidFill>
                  <a:srgbClr val="000000"/>
                </a:solidFill>
              </a:rPr>
              <a:t>podno uzvisina. </a:t>
            </a:r>
            <a:endParaRPr lang="hr-HR" sz="3200" dirty="0"/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09C29FA5-D102-4660-9FF5-4E4B9CA18951}"/>
              </a:ext>
            </a:extLst>
          </p:cNvPr>
          <p:cNvSpPr txBox="1"/>
          <p:nvPr/>
        </p:nvSpPr>
        <p:spPr>
          <a:xfrm>
            <a:off x="785308" y="5291921"/>
            <a:ext cx="98810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0" i="0" u="none" strike="noStrike" baseline="0" dirty="0">
                <a:solidFill>
                  <a:srgbClr val="000000"/>
                </a:solidFill>
              </a:rPr>
              <a:t>Na više su mjesta smješteni i izvori tople vode. To su </a:t>
            </a:r>
            <a:r>
              <a:rPr lang="hr-HR" sz="32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</a:rPr>
              <a:t>termalni izvori</a:t>
            </a:r>
            <a:r>
              <a:rPr lang="hr-HR" sz="3200" b="0" i="0" u="none" strike="noStrike" baseline="0" dirty="0">
                <a:solidFill>
                  <a:srgbClr val="000000"/>
                </a:solidFill>
              </a:rPr>
              <a:t>.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8930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D6C8796-BA14-FF4A-A0CD-263C632E0604}"/>
              </a:ext>
            </a:extLst>
          </p:cNvPr>
          <p:cNvSpPr/>
          <p:nvPr/>
        </p:nvSpPr>
        <p:spPr>
          <a:xfrm>
            <a:off x="1111624" y="5389149"/>
            <a:ext cx="1860175" cy="518210"/>
          </a:xfrm>
          <a:prstGeom prst="rect">
            <a:avLst/>
          </a:prstGeom>
          <a:solidFill>
            <a:srgbClr val="02B5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FF95B-283E-4948-9B0C-9F9D7C137827}"/>
              </a:ext>
            </a:extLst>
          </p:cNvPr>
          <p:cNvSpPr/>
          <p:nvPr/>
        </p:nvSpPr>
        <p:spPr>
          <a:xfrm>
            <a:off x="2653553" y="4410635"/>
            <a:ext cx="2362947" cy="537883"/>
          </a:xfrm>
          <a:prstGeom prst="rect">
            <a:avLst/>
          </a:prstGeom>
          <a:solidFill>
            <a:srgbClr val="02B5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E9D30-C8F1-D241-BDF1-8EAA21EAC5AE}"/>
              </a:ext>
            </a:extLst>
          </p:cNvPr>
          <p:cNvSpPr/>
          <p:nvPr/>
        </p:nvSpPr>
        <p:spPr>
          <a:xfrm>
            <a:off x="1111624" y="3457948"/>
            <a:ext cx="3104776" cy="450664"/>
          </a:xfrm>
          <a:prstGeom prst="rect">
            <a:avLst/>
          </a:prstGeom>
          <a:solidFill>
            <a:srgbClr val="02B5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3A215F-5CE4-8B44-910E-242D94258C72}"/>
              </a:ext>
            </a:extLst>
          </p:cNvPr>
          <p:cNvSpPr/>
          <p:nvPr/>
        </p:nvSpPr>
        <p:spPr>
          <a:xfrm>
            <a:off x="3245224" y="2528047"/>
            <a:ext cx="2190376" cy="412377"/>
          </a:xfrm>
          <a:prstGeom prst="rect">
            <a:avLst/>
          </a:prstGeom>
          <a:solidFill>
            <a:srgbClr val="02B5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274CA-BFD6-3E49-8312-CC15350C22B0}"/>
              </a:ext>
            </a:extLst>
          </p:cNvPr>
          <p:cNvSpPr/>
          <p:nvPr/>
        </p:nvSpPr>
        <p:spPr>
          <a:xfrm>
            <a:off x="753035" y="1506071"/>
            <a:ext cx="2371165" cy="484094"/>
          </a:xfrm>
          <a:prstGeom prst="rect">
            <a:avLst/>
          </a:prstGeom>
          <a:solidFill>
            <a:srgbClr val="02B5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9A500CD-3127-E642-8C1A-0D71574D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693" y="278179"/>
            <a:ext cx="10515600" cy="671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4000" b="1" dirty="0">
                <a:solidFill>
                  <a:srgbClr val="02B5EE"/>
                </a:solidFill>
              </a:rPr>
              <a:t>ODGOVORI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583525-A8FF-6242-954E-829D32D4CA24}"/>
              </a:ext>
            </a:extLst>
          </p:cNvPr>
          <p:cNvSpPr txBox="1"/>
          <p:nvPr/>
        </p:nvSpPr>
        <p:spPr>
          <a:xfrm>
            <a:off x="313793" y="949569"/>
            <a:ext cx="11286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sz="3200" dirty="0"/>
              <a:t>Šume brežuljkastih i brdovitih krajeva uglavnom su:</a:t>
            </a:r>
          </a:p>
          <a:p>
            <a:r>
              <a:rPr lang="sr-Latn-RS" sz="3200" dirty="0"/>
              <a:t>  	a) listopadne     b)  </a:t>
            </a:r>
            <a:r>
              <a:rPr lang="sr-Latn-RS" sz="3200" dirty="0" err="1"/>
              <a:t>vazdazelene</a:t>
            </a:r>
            <a:endParaRPr lang="sr-Latn-RS" sz="3200" dirty="0"/>
          </a:p>
          <a:p>
            <a:pPr marL="342900" indent="-342900">
              <a:buAutoNum type="arabicPeriod" startAt="2"/>
            </a:pPr>
            <a:r>
              <a:rPr lang="sr-Latn-RS" sz="3200" dirty="0"/>
              <a:t>Kako se zove tlo zastupljeno u brežuljkastoj hrvatskoj?</a:t>
            </a:r>
          </a:p>
          <a:p>
            <a:r>
              <a:rPr lang="sr-Latn-RS" sz="3200" dirty="0"/>
              <a:t>         a) crnica       b) smeđe tlo</a:t>
            </a:r>
          </a:p>
          <a:p>
            <a:pPr marL="342900" indent="-342900">
              <a:buAutoNum type="arabicPeriod" startAt="3"/>
            </a:pPr>
            <a:r>
              <a:rPr lang="sr-Latn-RS" sz="3200" dirty="0"/>
              <a:t>Kako nazivamo izvore tople vode?</a:t>
            </a:r>
          </a:p>
          <a:p>
            <a:r>
              <a:rPr lang="sr-Latn-RS" sz="3200" dirty="0"/>
              <a:t>         a) termalni izvori          b) toplice</a:t>
            </a:r>
          </a:p>
          <a:p>
            <a:pPr marL="342900" indent="-342900">
              <a:buAutoNum type="arabicPeriod" startAt="4"/>
            </a:pPr>
            <a:r>
              <a:rPr lang="sr-Latn-RS" sz="3200" dirty="0"/>
              <a:t>Kakvo je podneblje brežuljkastih krajeva?</a:t>
            </a:r>
          </a:p>
          <a:p>
            <a:r>
              <a:rPr lang="sr-Latn-RS" sz="3200" dirty="0"/>
              <a:t>         a) toplo   b) </a:t>
            </a:r>
            <a:r>
              <a:rPr lang="sr-Latn-RS" sz="3200" dirty="0" err="1"/>
              <a:t>umjereno</a:t>
            </a:r>
            <a:endParaRPr lang="sr-Latn-RS" sz="3200" dirty="0"/>
          </a:p>
          <a:p>
            <a:pPr marL="342900" indent="-342900">
              <a:buAutoNum type="arabicPeriod" startAt="5"/>
            </a:pPr>
            <a:r>
              <a:rPr lang="sr-Latn-RS" sz="3200" dirty="0"/>
              <a:t>Zime u brežuljkastim krajevima su:</a:t>
            </a:r>
          </a:p>
          <a:p>
            <a:r>
              <a:rPr lang="sr-Latn-RS" sz="3200" dirty="0"/>
              <a:t>         a) hladne      b) blage</a:t>
            </a:r>
          </a:p>
        </p:txBody>
      </p:sp>
    </p:spTree>
    <p:extLst>
      <p:ext uri="{BB962C8B-B14F-4D97-AF65-F5344CB8AC3E}">
        <p14:creationId xmlns:p14="http://schemas.microsoft.com/office/powerpoint/2010/main" val="353451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6" grpId="0" animBg="1"/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5450B0-2440-498C-B4F7-25181A39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27" y="675013"/>
            <a:ext cx="4981121" cy="955288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>
                <a:highlight>
                  <a:srgbClr val="FFFF00"/>
                </a:highlight>
                <a:latin typeface="+mn-lt"/>
              </a:rPr>
              <a:t>Prirodna obilježja brežuljkastih krajeva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D3F3F73-78C7-4D38-870A-16666CA46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05" y="0"/>
            <a:ext cx="1647825" cy="6858000"/>
          </a:xfrm>
        </p:spPr>
      </p:pic>
      <p:pic>
        <p:nvPicPr>
          <p:cNvPr id="12" name="Rezervirano mjesto sadržaja 4">
            <a:extLst>
              <a:ext uri="{FF2B5EF4-FFF2-40B4-BE49-F238E27FC236}">
                <a16:creationId xmlns:a16="http://schemas.microsoft.com/office/drawing/2014/main" id="{4B3DD56A-661E-4EAE-8394-BE5AA8E26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783"/>
            <a:ext cx="5971987" cy="514324"/>
          </a:xfrm>
          <a:prstGeom prst="rect">
            <a:avLst/>
          </a:prstGeom>
        </p:spPr>
      </p:pic>
      <p:pic>
        <p:nvPicPr>
          <p:cNvPr id="6" name="Rezervirano mjesto sadržaja 4">
            <a:extLst>
              <a:ext uri="{FF2B5EF4-FFF2-40B4-BE49-F238E27FC236}">
                <a16:creationId xmlns:a16="http://schemas.microsoft.com/office/drawing/2014/main" id="{A1A1147A-3DC4-4754-A5A7-429C3F8BE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98054" y="0"/>
            <a:ext cx="1647825" cy="6858000"/>
          </a:xfrm>
          <a:prstGeom prst="rect">
            <a:avLst/>
          </a:prstGeom>
        </p:spPr>
      </p:pic>
      <p:sp>
        <p:nvSpPr>
          <p:cNvPr id="15" name="Pravokutnik 14">
            <a:extLst>
              <a:ext uri="{FF2B5EF4-FFF2-40B4-BE49-F238E27FC236}">
                <a16:creationId xmlns:a16="http://schemas.microsoft.com/office/drawing/2014/main" id="{E4661B08-D7B7-4A18-8E47-80450EAF71E4}"/>
              </a:ext>
            </a:extLst>
          </p:cNvPr>
          <p:cNvSpPr/>
          <p:nvPr/>
        </p:nvSpPr>
        <p:spPr>
          <a:xfrm>
            <a:off x="255494" y="0"/>
            <a:ext cx="1748118" cy="457200"/>
          </a:xfrm>
          <a:prstGeom prst="rect">
            <a:avLst/>
          </a:prstGeom>
          <a:solidFill>
            <a:srgbClr val="F4F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rgbClr val="E50734"/>
                </a:solidFill>
              </a:rPr>
              <a:t>SAŽETAK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5E4BD40-D3EE-4C51-9A3F-1979D2EFCF64}"/>
              </a:ext>
            </a:extLst>
          </p:cNvPr>
          <p:cNvSpPr txBox="1"/>
          <p:nvPr/>
        </p:nvSpPr>
        <p:spPr>
          <a:xfrm>
            <a:off x="531818" y="1647084"/>
            <a:ext cx="5338030" cy="501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Smještaj</a:t>
            </a:r>
            <a:endParaRPr lang="hr-H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središnji dio Hrvatske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Reljef</a:t>
            </a:r>
            <a:endParaRPr lang="hr-H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</a:t>
            </a:r>
            <a:r>
              <a:rPr lang="hr-H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brežuljci i brda</a:t>
            </a:r>
            <a:endParaRPr lang="hr-H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</a:t>
            </a:r>
            <a:r>
              <a:rPr lang="hr-H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Medvednica, Ivančica, Žumberačka  gora, Petrova gora, Zrinska gora, Papuk, Psunj, Krndija, Dilj, Požeška gora itd.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dosta rječica i potoka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rijeke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Kupa, Bednja, Krapina, Mrežnica, Glina, Orljava itd.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termalni izvori</a:t>
            </a:r>
            <a:endParaRPr lang="hr-H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0DB651EF-E9B2-4111-8B71-045FD7D5E734}"/>
              </a:ext>
            </a:extLst>
          </p:cNvPr>
          <p:cNvSpPr txBox="1"/>
          <p:nvPr/>
        </p:nvSpPr>
        <p:spPr>
          <a:xfrm>
            <a:off x="6831417" y="675013"/>
            <a:ext cx="5550358" cy="5626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Podneblje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umjereno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ljeta topla, hladne zime sa snijegom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padaline tijekom cijele godine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Biljni svijet</a:t>
            </a:r>
            <a:endParaRPr lang="hr-H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smeđe tlo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uglavnom </a:t>
            </a:r>
            <a:r>
              <a:rPr lang="hr-H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listopadne šume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hrast kitnjak, obični grab, bukva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Zavičajna područja</a:t>
            </a:r>
            <a:endParaRPr lang="hr-H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Hrvatsko zagorje, Kordun, Banovina, žumberački i bilogorski kraj te dijelovi Slavonije,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Moslavine i Međimurja</a:t>
            </a:r>
          </a:p>
        </p:txBody>
      </p:sp>
    </p:spTree>
    <p:extLst>
      <p:ext uri="{BB962C8B-B14F-4D97-AF65-F5344CB8AC3E}">
        <p14:creationId xmlns:p14="http://schemas.microsoft.com/office/powerpoint/2010/main" val="331250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</TotalTime>
  <Words>411</Words>
  <Application>Microsoft Office PowerPoint</Application>
  <PresentationFormat>Široki zaslon</PresentationFormat>
  <Paragraphs>88</Paragraphs>
  <Slides>10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Museo Sans</vt:lpstr>
      <vt:lpstr>Office Theme</vt:lpstr>
      <vt:lpstr>PowerPoint prezentacija</vt:lpstr>
      <vt:lpstr> Kako nazivamo male uzvisine prikazane na fotografiji? Tko ih je sagradio? </vt:lpstr>
      <vt:lpstr>Zavičajna područja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Prirodna obilježja brežuljkastih krajeva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Zvjezdana Kurtalj</dc:creator>
  <cp:lastModifiedBy>lidija krsnik</cp:lastModifiedBy>
  <cp:revision>68</cp:revision>
  <dcterms:created xsi:type="dcterms:W3CDTF">2021-04-30T15:58:43Z</dcterms:created>
  <dcterms:modified xsi:type="dcterms:W3CDTF">2021-11-03T15:58:45Z</dcterms:modified>
</cp:coreProperties>
</file>