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8" r:id="rId2"/>
    <p:sldId id="259" r:id="rId3"/>
    <p:sldId id="277" r:id="rId4"/>
    <p:sldId id="279" r:id="rId5"/>
    <p:sldId id="280" r:id="rId6"/>
    <p:sldId id="266" r:id="rId7"/>
    <p:sldId id="281" r:id="rId8"/>
    <p:sldId id="282" r:id="rId9"/>
    <p:sldId id="283" r:id="rId10"/>
    <p:sldId id="296" r:id="rId11"/>
    <p:sldId id="297" r:id="rId12"/>
    <p:sldId id="335" r:id="rId13"/>
    <p:sldId id="264" r:id="rId14"/>
    <p:sldId id="298" r:id="rId15"/>
    <p:sldId id="301" r:id="rId16"/>
    <p:sldId id="269" r:id="rId17"/>
    <p:sldId id="300" r:id="rId18"/>
    <p:sldId id="270" r:id="rId19"/>
    <p:sldId id="299" r:id="rId20"/>
    <p:sldId id="334" r:id="rId21"/>
    <p:sldId id="304" r:id="rId22"/>
    <p:sldId id="275" r:id="rId23"/>
    <p:sldId id="305" r:id="rId24"/>
    <p:sldId id="276" r:id="rId25"/>
    <p:sldId id="306" r:id="rId26"/>
    <p:sldId id="336" r:id="rId27"/>
    <p:sldId id="26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D590E905-E380-4C53-8538-EEAF95A10A11}">
          <p14:sldIdLst>
            <p14:sldId id="258"/>
            <p14:sldId id="259"/>
            <p14:sldId id="277"/>
            <p14:sldId id="279"/>
            <p14:sldId id="280"/>
            <p14:sldId id="266"/>
            <p14:sldId id="281"/>
            <p14:sldId id="282"/>
          </p14:sldIdLst>
        </p14:section>
        <p14:section name="Sekcija bez naslova" id="{A0D11964-6C7F-4E65-AADB-97ECDEC04728}">
          <p14:sldIdLst>
            <p14:sldId id="283"/>
            <p14:sldId id="296"/>
            <p14:sldId id="297"/>
            <p14:sldId id="335"/>
          </p14:sldIdLst>
        </p14:section>
        <p14:section name="KVIZ ZNANJA" id="{DF35C45D-AF45-465B-8288-2F318196684C}">
          <p14:sldIdLst>
            <p14:sldId id="264"/>
          </p14:sldIdLst>
        </p14:section>
        <p14:section name="1" id="{1CFB97D7-FCE1-45AB-8918-7089B48E0E55}">
          <p14:sldIdLst>
            <p14:sldId id="298"/>
            <p14:sldId id="301"/>
          </p14:sldIdLst>
        </p14:section>
        <p14:section name="2" id="{FB14FD9A-3EFD-48EB-B62B-0CA9267DADA3}">
          <p14:sldIdLst>
            <p14:sldId id="269"/>
            <p14:sldId id="300"/>
          </p14:sldIdLst>
        </p14:section>
        <p14:section name="3" id="{A63D3BDA-DCA6-49F4-8631-899DF54694AE}">
          <p14:sldIdLst>
            <p14:sldId id="270"/>
            <p14:sldId id="299"/>
          </p14:sldIdLst>
        </p14:section>
        <p14:section name="4" id="{652E9916-A6DA-4CE3-9E4C-ED98237187F4}">
          <p14:sldIdLst>
            <p14:sldId id="334"/>
            <p14:sldId id="304"/>
          </p14:sldIdLst>
        </p14:section>
        <p14:section name="5" id="{4309E8FB-24AD-4097-B13A-35389B3DDCC3}">
          <p14:sldIdLst>
            <p14:sldId id="275"/>
            <p14:sldId id="305"/>
          </p14:sldIdLst>
        </p14:section>
        <p14:section name="6" id="{5882563A-746A-446C-86F7-5BD154E4CFCF}">
          <p14:sldIdLst>
            <p14:sldId id="276"/>
            <p14:sldId id="306"/>
          </p14:sldIdLst>
        </p14:section>
        <p14:section name="KRAJ" id="{35C60644-7C7D-41E1-8BAA-49001EB8C853}">
          <p14:sldIdLst>
            <p14:sldId id="336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ADE"/>
    <a:srgbClr val="02B5EE"/>
    <a:srgbClr val="1169F7"/>
    <a:srgbClr val="FFEF32"/>
    <a:srgbClr val="EF4350"/>
    <a:srgbClr val="414042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07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AD014-8DE4-794E-A0CF-855CF6C0FCE8}" type="datetimeFigureOut">
              <a:rPr lang="sr-Latn-RS" smtClean="0"/>
              <a:pPr/>
              <a:t>19.8.2021.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189C8-4F7E-1442-A336-660B118230B7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5488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3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777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651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5778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hlinkClick r:id="rId2" action="ppaction://hlinksldjump"/>
            <a:extLst>
              <a:ext uri="{FF2B5EF4-FFF2-40B4-BE49-F238E27FC236}">
                <a16:creationId xmlns:a16="http://schemas.microsoft.com/office/drawing/2014/main" id="{18B57BED-444F-49FE-95DA-21ED5C32DC7E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7" name="Grafik 6" descr="Geld">
            <a:extLst>
              <a:ext uri="{FF2B5EF4-FFF2-40B4-BE49-F238E27FC236}">
                <a16:creationId xmlns:a16="http://schemas.microsoft.com/office/drawing/2014/main" id="{EA9FA7D1-99B4-473F-A72F-57E17CFCB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734902">
            <a:off x="10916612" y="164066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 descr="Geld">
            <a:extLst>
              <a:ext uri="{FF2B5EF4-FFF2-40B4-BE49-F238E27FC236}">
                <a16:creationId xmlns:a16="http://schemas.microsoft.com/office/drawing/2014/main" id="{625EB62C-63D7-4978-8C2E-B343780BB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942176">
            <a:off x="427906" y="5704254"/>
            <a:ext cx="914400" cy="914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90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6A8434A1-7133-4827-877C-ED89DA2F421F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337303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hlinkClick r:id="rId2" action="ppaction://hlinksldjump"/>
            <a:extLst>
              <a:ext uri="{FF2B5EF4-FFF2-40B4-BE49-F238E27FC236}">
                <a16:creationId xmlns:a16="http://schemas.microsoft.com/office/drawing/2014/main" id="{E1E78A11-6236-497D-8843-C3EAC7BC3AF5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11" name="Inhaltsplatzhalter 13" descr="Fliegendes Geld">
            <a:extLst>
              <a:ext uri="{FF2B5EF4-FFF2-40B4-BE49-F238E27FC236}">
                <a16:creationId xmlns:a16="http://schemas.microsoft.com/office/drawing/2014/main" id="{C20E3963-AD53-4DBE-A49B-37ED07C900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593730" y="505267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Inhaltsplatzhalter 13" descr="Fliegendes Geld">
            <a:extLst>
              <a:ext uri="{FF2B5EF4-FFF2-40B4-BE49-F238E27FC236}">
                <a16:creationId xmlns:a16="http://schemas.microsoft.com/office/drawing/2014/main" id="{DFEA8E5B-984D-42FA-A8CC-A798A3DBB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1257">
            <a:off x="10903838" y="5380275"/>
            <a:ext cx="914400" cy="9144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13403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hlinkClick r:id="rId2" action="ppaction://hlinksldjump"/>
            <a:extLst>
              <a:ext uri="{FF2B5EF4-FFF2-40B4-BE49-F238E27FC236}">
                <a16:creationId xmlns:a16="http://schemas.microsoft.com/office/drawing/2014/main" id="{2333646C-12B8-4986-8CF1-C737077FAD93}"/>
              </a:ext>
            </a:extLst>
          </p:cNvPr>
          <p:cNvSpPr/>
          <p:nvPr userDrawn="1"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rgbClr val="0047D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400" dirty="0"/>
          </a:p>
        </p:txBody>
      </p:sp>
      <p:pic>
        <p:nvPicPr>
          <p:cNvPr id="8" name="Inhaltsplatzhalter 13" descr="Fliegendes Geld">
            <a:extLst>
              <a:ext uri="{FF2B5EF4-FFF2-40B4-BE49-F238E27FC236}">
                <a16:creationId xmlns:a16="http://schemas.microsoft.com/office/drawing/2014/main" id="{FADC1002-8AD5-4364-B9CB-6CD7FDDFB2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7071">
            <a:off x="10292241" y="5364706"/>
            <a:ext cx="914400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Inhaltsplatzhalter 13" descr="Fliegendes Geld">
            <a:extLst>
              <a:ext uri="{FF2B5EF4-FFF2-40B4-BE49-F238E27FC236}">
                <a16:creationId xmlns:a16="http://schemas.microsoft.com/office/drawing/2014/main" id="{08278D08-D7D7-4F34-AFEE-DC60B5EDE8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46690" flipH="1">
            <a:off x="959261" y="5385633"/>
            <a:ext cx="963237" cy="9144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0381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0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73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083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577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799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617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7434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9809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1D4C4-2740-4946-8389-C21F54D412BD}" type="datetimeFigureOut">
              <a:rPr lang="hr-HR" smtClean="0"/>
              <a:pPr/>
              <a:t>19.8.2021.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35A51-3EC2-4411-B717-FC7803393BB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492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8" Type="http://schemas.openxmlformats.org/officeDocument/2006/relationships/image" Target="../media/image240.jpeg"/><Relationship Id="rId3" Type="http://schemas.openxmlformats.org/officeDocument/2006/relationships/slide" Target="slide27.xml"/><Relationship Id="rId21" Type="http://schemas.openxmlformats.org/officeDocument/2006/relationships/slide" Target="slide16.xml"/><Relationship Id="rId12" Type="http://schemas.openxmlformats.org/officeDocument/2006/relationships/slide" Target="slide22.xml"/><Relationship Id="rId17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jpeg"/><Relationship Id="rId11" Type="http://schemas.openxmlformats.org/officeDocument/2006/relationships/slide" Target="slide24.xml"/><Relationship Id="rId5" Type="http://schemas.openxmlformats.org/officeDocument/2006/relationships/slide" Target="slide18.xml"/><Relationship Id="rId19" Type="http://schemas.openxmlformats.org/officeDocument/2006/relationships/slide" Target="slide20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slide" Target="slide1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897c787c-217a-49ae-b433-086a3418c82d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2DB750A7-FB01-6740-8998-91E3A58C2540}"/>
              </a:ext>
            </a:extLst>
          </p:cNvPr>
          <p:cNvSpPr/>
          <p:nvPr/>
        </p:nvSpPr>
        <p:spPr>
          <a:xfrm>
            <a:off x="2416628" y="647029"/>
            <a:ext cx="754957" cy="76527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5555FA-4F34-5C49-9EDD-64003061CC04}"/>
              </a:ext>
            </a:extLst>
          </p:cNvPr>
          <p:cNvSpPr/>
          <p:nvPr/>
        </p:nvSpPr>
        <p:spPr>
          <a:xfrm>
            <a:off x="0" y="366244"/>
            <a:ext cx="1611734" cy="1559859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3E6A16A-7C3A-4D05-AB24-341013A93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58326" cy="1146174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6F279C-4AD2-8F41-AAFD-EA38F245E566}"/>
              </a:ext>
            </a:extLst>
          </p:cNvPr>
          <p:cNvSpPr/>
          <p:nvPr/>
        </p:nvSpPr>
        <p:spPr>
          <a:xfrm>
            <a:off x="1611734" y="1900191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2E9782-B9C0-D14C-8F7B-8813E3461CC4}"/>
              </a:ext>
            </a:extLst>
          </p:cNvPr>
          <p:cNvSpPr/>
          <p:nvPr/>
        </p:nvSpPr>
        <p:spPr>
          <a:xfrm>
            <a:off x="183776" y="2293614"/>
            <a:ext cx="754957" cy="76527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BF7CF4-0761-9244-958F-B8BBC5994B92}"/>
              </a:ext>
            </a:extLst>
          </p:cNvPr>
          <p:cNvSpPr txBox="1"/>
          <p:nvPr/>
        </p:nvSpPr>
        <p:spPr>
          <a:xfrm>
            <a:off x="1158360" y="2957372"/>
            <a:ext cx="9841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8000" b="1" dirty="0">
                <a:solidFill>
                  <a:srgbClr val="414042"/>
                </a:solidFill>
                <a:cs typeface="Baghdad" pitchFamily="2" charset="-78"/>
              </a:rPr>
              <a:t>Sunce</a:t>
            </a:r>
          </a:p>
        </p:txBody>
      </p:sp>
    </p:spTree>
    <p:extLst>
      <p:ext uri="{BB962C8B-B14F-4D97-AF65-F5344CB8AC3E}">
        <p14:creationId xmlns:p14="http://schemas.microsoft.com/office/powerpoint/2010/main" val="493772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7525" y="2109127"/>
            <a:ext cx="3269963" cy="40170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Neke životinje kao vuk, ris, srna, jelen te ptice stanarice primjerice kos, vrabac i siva vrana </a:t>
            </a:r>
            <a:r>
              <a:rPr lang="hr-HR" sz="3200" b="1" dirty="0"/>
              <a:t>zimi ostaju aktivne i pronalaze</a:t>
            </a:r>
            <a:r>
              <a:rPr lang="hr-HR" sz="3200" dirty="0"/>
              <a:t> hranu.</a:t>
            </a:r>
            <a:endParaRPr lang="sr-Latn-R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529886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2567"/>
          <a:stretch/>
        </p:blipFill>
        <p:spPr>
          <a:xfrm flipH="1">
            <a:off x="1117144" y="1479157"/>
            <a:ext cx="6936768" cy="438799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3" y="473453"/>
            <a:ext cx="5606385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 životinje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1CE25D80-11C1-45A8-B413-140E6CEA39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>
          <a:xfrm>
            <a:off x="1106263" y="1467699"/>
            <a:ext cx="6984435" cy="4387991"/>
          </a:xfrm>
          <a:prstGeom prst="rect">
            <a:avLst/>
          </a:prstGeom>
        </p:spPr>
      </p:pic>
      <p:pic>
        <p:nvPicPr>
          <p:cNvPr id="5" name="Slika 4" descr="Slika na kojoj se prikazuje trava, sisavac, na otvorenom, jelen&#10;&#10;Opis je automatski generiran">
            <a:extLst>
              <a:ext uri="{FF2B5EF4-FFF2-40B4-BE49-F238E27FC236}">
                <a16:creationId xmlns:a16="http://schemas.microsoft.com/office/drawing/2014/main" id="{D13B4991-A1AF-49E1-A64E-F5638AFF83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4" y="1456241"/>
            <a:ext cx="6973554" cy="4387991"/>
          </a:xfrm>
          <a:prstGeom prst="rect">
            <a:avLst/>
          </a:prstGeom>
        </p:spPr>
      </p:pic>
      <p:pic>
        <p:nvPicPr>
          <p:cNvPr id="7" name="Slika 6" descr="Slika na kojoj se prikazuje na otvorenom, snijeg, crno, ptica&#10;&#10;Opis je automatski generiran">
            <a:extLst>
              <a:ext uri="{FF2B5EF4-FFF2-40B4-BE49-F238E27FC236}">
                <a16:creationId xmlns:a16="http://schemas.microsoft.com/office/drawing/2014/main" id="{CEF030F8-DFA8-4BB3-A9EA-608397E23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"/>
          <a:stretch/>
        </p:blipFill>
        <p:spPr>
          <a:xfrm>
            <a:off x="1076202" y="1467699"/>
            <a:ext cx="7000799" cy="4387991"/>
          </a:xfrm>
          <a:prstGeom prst="rect">
            <a:avLst/>
          </a:prstGeom>
        </p:spPr>
      </p:pic>
      <p:pic>
        <p:nvPicPr>
          <p:cNvPr id="9" name="Slika 8" descr="Slika na kojoj se prikazuje ptica, sjedenje, na otvorenom, smeđe&#10;&#10;Opis je automatski generiran">
            <a:extLst>
              <a:ext uri="{FF2B5EF4-FFF2-40B4-BE49-F238E27FC236}">
                <a16:creationId xmlns:a16="http://schemas.microsoft.com/office/drawing/2014/main" id="{246E5BE5-B2CB-4757-A1B7-0305425C5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"/>
          <a:stretch/>
        </p:blipFill>
        <p:spPr>
          <a:xfrm>
            <a:off x="1165475" y="1467699"/>
            <a:ext cx="6936768" cy="4387991"/>
          </a:xfrm>
          <a:prstGeom prst="rect">
            <a:avLst/>
          </a:prstGeom>
        </p:spPr>
      </p:pic>
      <p:pic>
        <p:nvPicPr>
          <p:cNvPr id="18" name="Slika 17" descr="Slika na kojoj se prikazuje stablo, trava, na otvorenom, sisavac&#10;&#10;Opis je automatski generiran">
            <a:extLst>
              <a:ext uri="{FF2B5EF4-FFF2-40B4-BE49-F238E27FC236}">
                <a16:creationId xmlns:a16="http://schemas.microsoft.com/office/drawing/2014/main" id="{F89D2096-66AF-453C-A014-8EB13E0EAA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7"/>
          <a:stretch/>
        </p:blipFill>
        <p:spPr>
          <a:xfrm>
            <a:off x="1103448" y="1444782"/>
            <a:ext cx="6984434" cy="43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963" y="1636004"/>
            <a:ext cx="4286250" cy="49976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Čovjek se </a:t>
            </a:r>
            <a:r>
              <a:rPr lang="hr-HR" sz="2400" b="1" i="0" u="none" strike="noStrike" baseline="0" dirty="0">
                <a:solidFill>
                  <a:srgbClr val="000000"/>
                </a:solidFill>
                <a:latin typeface="Museo Sans"/>
              </a:rPr>
              <a:t>hrani 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hranom biljnog i životinjskog podrijetla. </a:t>
            </a:r>
          </a:p>
          <a:p>
            <a:pPr marL="0" indent="0">
              <a:buNone/>
            </a:pP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Sunce omogućuje stvaranje vitamina D u tijelu, koji osigurava </a:t>
            </a:r>
            <a:r>
              <a:rPr lang="hr-HR" sz="2400" b="1" i="0" u="none" strike="noStrike" baseline="0" dirty="0">
                <a:solidFill>
                  <a:srgbClr val="000000"/>
                </a:solidFill>
                <a:latin typeface="Museo Sans"/>
              </a:rPr>
              <a:t>pravilan razvoj 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kostiju i obranu tijela od bolesti.</a:t>
            </a:r>
          </a:p>
          <a:p>
            <a:pPr marL="0" indent="0">
              <a:buNone/>
            </a:pP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Prekomjerno izlaganje Sunčevim zrakama može biti štetno i uzrokovati </a:t>
            </a:r>
            <a:r>
              <a:rPr lang="hr-HR" sz="2400" b="1" i="0" u="none" strike="noStrike" baseline="0" dirty="0">
                <a:solidFill>
                  <a:srgbClr val="000000"/>
                </a:solidFill>
                <a:latin typeface="Museo Sans"/>
              </a:rPr>
              <a:t>opekline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 i </a:t>
            </a:r>
            <a:r>
              <a:rPr lang="hr-HR" sz="2400" b="1" i="0" u="none" strike="noStrike" baseline="0" dirty="0">
                <a:solidFill>
                  <a:srgbClr val="000000"/>
                </a:solidFill>
                <a:latin typeface="Museo Sans"/>
              </a:rPr>
              <a:t>sunčanicu</a:t>
            </a: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.</a:t>
            </a:r>
          </a:p>
          <a:p>
            <a:pPr marL="0" indent="0">
              <a:buNone/>
            </a:pPr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Potrebno je izbjegavati sunčanje od 10 do 17 sati.</a:t>
            </a:r>
            <a:endParaRPr lang="sr-Latn-RS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529886"/>
            <a:ext cx="707292" cy="65145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4" y="473453"/>
            <a:ext cx="3797756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 </a:t>
            </a:r>
            <a:r>
              <a:rPr lang="hr-HR" sz="4000" b="1" dirty="0">
                <a:solidFill>
                  <a:srgbClr val="000000"/>
                </a:solidFill>
                <a:latin typeface="Museo Sans"/>
              </a:rPr>
              <a:t>čovjek</a:t>
            </a:r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1CE25D80-11C1-45A8-B413-140E6CEA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900" r="2801" b="2900"/>
          <a:stretch/>
        </p:blipFill>
        <p:spPr>
          <a:xfrm>
            <a:off x="1179832" y="1636004"/>
            <a:ext cx="6150383" cy="409328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13B4991-A1AF-49E1-A64E-F5638AFF83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9831" y="1636004"/>
            <a:ext cx="6150383" cy="4099670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C7DB7E7A-7B7E-4EDD-A2F5-3D1099078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11" y="1629618"/>
            <a:ext cx="6148203" cy="409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0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9136229" y="1599540"/>
            <a:ext cx="1105051" cy="1107084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0650599" y="2030111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0497313" y="-229785"/>
            <a:ext cx="1913478" cy="1829325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9373972" y="610225"/>
            <a:ext cx="629563" cy="603010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21" y="1318265"/>
            <a:ext cx="2281558" cy="2101434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2550300" y="3695939"/>
            <a:ext cx="7091400" cy="1569660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9600" b="1" i="0" u="none" strike="noStrike" baseline="0" dirty="0">
                <a:solidFill>
                  <a:srgbClr val="1169F7"/>
                </a:solidFill>
                <a:latin typeface="Museo Sans"/>
              </a:rPr>
              <a:t>ODGOVORI</a:t>
            </a:r>
            <a:endParaRPr lang="sr-Latn-RS" sz="9600" b="1" dirty="0">
              <a:solidFill>
                <a:srgbClr val="1169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3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B08EA97-F4C2-4013-ABAB-3C8FCE8FF6C3}"/>
              </a:ext>
            </a:extLst>
          </p:cNvPr>
          <p:cNvSpPr/>
          <p:nvPr/>
        </p:nvSpPr>
        <p:spPr>
          <a:xfrm>
            <a:off x="3965" y="18641"/>
            <a:ext cx="12204186" cy="6858000"/>
          </a:xfrm>
          <a:prstGeom prst="rect">
            <a:avLst/>
          </a:prstGeom>
          <a:solidFill>
            <a:srgbClr val="FFD03B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5" name="title1">
            <a:extLst>
              <a:ext uri="{FF2B5EF4-FFF2-40B4-BE49-F238E27FC236}">
                <a16:creationId xmlns:a16="http://schemas.microsoft.com/office/drawing/2014/main" id="{901CB557-0EF8-4F05-A3F0-0F6244AAB29C}"/>
              </a:ext>
            </a:extLst>
          </p:cNvPr>
          <p:cNvSpPr txBox="1"/>
          <p:nvPr/>
        </p:nvSpPr>
        <p:spPr>
          <a:xfrm>
            <a:off x="894273" y="1049005"/>
            <a:ext cx="225389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itle6">
            <a:extLst>
              <a:ext uri="{FF2B5EF4-FFF2-40B4-BE49-F238E27FC236}">
                <a16:creationId xmlns:a16="http://schemas.microsoft.com/office/drawing/2014/main" id="{08CDD077-3C5D-47D4-BEC4-13817F1C6213}"/>
              </a:ext>
            </a:extLst>
          </p:cNvPr>
          <p:cNvSpPr txBox="1"/>
          <p:nvPr/>
        </p:nvSpPr>
        <p:spPr>
          <a:xfrm>
            <a:off x="8830372" y="1099951"/>
            <a:ext cx="225389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title3">
            <a:extLst>
              <a:ext uri="{FF2B5EF4-FFF2-40B4-BE49-F238E27FC236}">
                <a16:creationId xmlns:a16="http://schemas.microsoft.com/office/drawing/2014/main" id="{E0236156-F464-4A73-855E-2491BCFF8940}"/>
              </a:ext>
            </a:extLst>
          </p:cNvPr>
          <p:cNvSpPr txBox="1"/>
          <p:nvPr/>
        </p:nvSpPr>
        <p:spPr>
          <a:xfrm>
            <a:off x="4782473" y="1091666"/>
            <a:ext cx="2253892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EC419BE-3BC2-4568-A3D1-1EF4DA070811}"/>
              </a:ext>
            </a:extLst>
          </p:cNvPr>
          <p:cNvSpPr/>
          <p:nvPr/>
        </p:nvSpPr>
        <p:spPr>
          <a:xfrm>
            <a:off x="-29355" y="-22048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7A277B8-55B9-402E-BF95-8260AB49D56D}"/>
              </a:ext>
            </a:extLst>
          </p:cNvPr>
          <p:cNvSpPr/>
          <p:nvPr/>
        </p:nvSpPr>
        <p:spPr>
          <a:xfrm>
            <a:off x="12182044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7CF9A77-FDC1-4904-8961-987E08712494}"/>
              </a:ext>
            </a:extLst>
          </p:cNvPr>
          <p:cNvSpPr/>
          <p:nvPr/>
        </p:nvSpPr>
        <p:spPr>
          <a:xfrm rot="5400000">
            <a:off x="6050744" y="781064"/>
            <a:ext cx="88380" cy="1219961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AE405C0-1440-49AC-AE6D-A41E368CF6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91" y="76195"/>
            <a:ext cx="1325350" cy="1147848"/>
          </a:xfrm>
          <a:prstGeom prst="rect">
            <a:avLst/>
          </a:prstGeom>
        </p:spPr>
      </p:pic>
      <p:pic>
        <p:nvPicPr>
          <p:cNvPr id="57" name="Slika 56">
            <a:extLst>
              <a:ext uri="{FF2B5EF4-FFF2-40B4-BE49-F238E27FC236}">
                <a16:creationId xmlns:a16="http://schemas.microsoft.com/office/drawing/2014/main" id="{73881786-AB6E-4242-BE90-AB6AAB6E9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33" y="170265"/>
            <a:ext cx="1194637" cy="1034642"/>
          </a:xfrm>
          <a:prstGeom prst="rect">
            <a:avLst/>
          </a:prstGeom>
        </p:spPr>
      </p:pic>
      <p:pic>
        <p:nvPicPr>
          <p:cNvPr id="58" name="Slika 57">
            <a:extLst>
              <a:ext uri="{FF2B5EF4-FFF2-40B4-BE49-F238E27FC236}">
                <a16:creationId xmlns:a16="http://schemas.microsoft.com/office/drawing/2014/main" id="{62127364-AE89-4B25-9104-BE62CFD2B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29" y="132421"/>
            <a:ext cx="1194637" cy="1034642"/>
          </a:xfrm>
          <a:prstGeom prst="rect">
            <a:avLst/>
          </a:prstGeom>
        </p:spPr>
      </p:pic>
      <p:sp>
        <p:nvSpPr>
          <p:cNvPr id="76" name="Rechteck 75">
            <a:extLst>
              <a:ext uri="{FF2B5EF4-FFF2-40B4-BE49-F238E27FC236}">
                <a16:creationId xmlns:a16="http://schemas.microsoft.com/office/drawing/2014/main" id="{C90685DA-FD9B-444F-BC85-DD585A985D1E}"/>
              </a:ext>
            </a:extLst>
          </p:cNvPr>
          <p:cNvSpPr/>
          <p:nvPr/>
        </p:nvSpPr>
        <p:spPr>
          <a:xfrm rot="5400000">
            <a:off x="6048177" y="-3814160"/>
            <a:ext cx="85285" cy="1219687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ECA668-EB4D-4085-A66C-36CAB66B813A}"/>
              </a:ext>
            </a:extLst>
          </p:cNvPr>
          <p:cNvSpPr txBox="1"/>
          <p:nvPr/>
        </p:nvSpPr>
        <p:spPr>
          <a:xfrm>
            <a:off x="-157515" y="3010262"/>
            <a:ext cx="117906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ODLIČNO!</a:t>
            </a:r>
            <a:endParaRPr lang="de-AT" sz="1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276FD466-02AF-4FCA-903C-F6218CD38696}"/>
              </a:ext>
            </a:extLst>
          </p:cNvPr>
          <p:cNvSpPr/>
          <p:nvPr/>
        </p:nvSpPr>
        <p:spPr>
          <a:xfrm>
            <a:off x="4049987" y="0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6B2C32D-805C-435B-A979-ECA325E1C820}"/>
              </a:ext>
            </a:extLst>
          </p:cNvPr>
          <p:cNvSpPr/>
          <p:nvPr/>
        </p:nvSpPr>
        <p:spPr>
          <a:xfrm>
            <a:off x="8010617" y="5313"/>
            <a:ext cx="8112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Strelica: desno 2">
            <a:extLst>
              <a:ext uri="{FF2B5EF4-FFF2-40B4-BE49-F238E27FC236}">
                <a16:creationId xmlns:a16="http://schemas.microsoft.com/office/drawing/2014/main" id="{D8CA62FB-CB08-4599-AACC-618AC20D2A2E}"/>
              </a:ext>
            </a:extLst>
          </p:cNvPr>
          <p:cNvSpPr/>
          <p:nvPr/>
        </p:nvSpPr>
        <p:spPr>
          <a:xfrm>
            <a:off x="8762442" y="5461955"/>
            <a:ext cx="3159725" cy="1160834"/>
          </a:xfrm>
          <a:prstGeom prst="rightArrow">
            <a:avLst/>
          </a:prstGeom>
          <a:solidFill>
            <a:srgbClr val="1169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dirty="0">
                <a:solidFill>
                  <a:schemeClr val="bg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DALJE</a:t>
            </a:r>
            <a:endParaRPr lang="hr-HR" sz="36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Folienzoom - 3/1">
                <a:extLst>
                  <a:ext uri="{FF2B5EF4-FFF2-40B4-BE49-F238E27FC236}">
                    <a16:creationId xmlns:a16="http://schemas.microsoft.com/office/drawing/2014/main" id="{132B3020-CDDA-4B6A-B957-931D76CE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64262603"/>
                  </p:ext>
                </p:extLst>
              </p:nvPr>
            </p:nvGraphicFramePr>
            <p:xfrm>
              <a:off x="4147307" y="4653731"/>
              <a:ext cx="3854727" cy="2166156"/>
            </p:xfrm>
            <a:graphic>
              <a:graphicData uri="http://schemas.microsoft.com/office/powerpoint/2016/slidezoom">
                <pslz:sldZm>
                  <pslz:sldZmObj sldId="270" cId="2309015311">
                    <pslz:zmPr id="{23A1A43D-DD8F-4396-9CEC-3366A82C66DC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54727" cy="21661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Folienzoom - 3/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132B3020-CDDA-4B6A-B957-931D76CE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4147307" y="4653731"/>
                <a:ext cx="3854727" cy="21661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9" name="Folienzoom - 3/2">
                <a:extLst>
                  <a:ext uri="{FF2B5EF4-FFF2-40B4-BE49-F238E27FC236}">
                    <a16:creationId xmlns:a16="http://schemas.microsoft.com/office/drawing/2014/main" id="{8C3CD49A-BEFD-4A88-955C-F5777281A35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4111586"/>
                  </p:ext>
                </p:extLst>
              </p:nvPr>
            </p:nvGraphicFramePr>
            <p:xfrm>
              <a:off x="8100319" y="4671705"/>
              <a:ext cx="4103867" cy="2151649"/>
            </p:xfrm>
            <a:graphic>
              <a:graphicData uri="http://schemas.microsoft.com/office/powerpoint/2016/slidezoom">
                <pslz:sldZm>
                  <pslz:sldZmObj sldId="276" cId="1442414698">
                    <pslz:zmPr id="{A7F34820-12EE-43E1-BFCF-0138F87C246C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03867" cy="21516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9" name="Folienzoom - 3/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8C3CD49A-BEFD-4A88-955C-F5777281A3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8100319" y="4671705"/>
                <a:ext cx="4103867" cy="21516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5" name="Folienzoom - 2/2">
                <a:extLst>
                  <a:ext uri="{FF2B5EF4-FFF2-40B4-BE49-F238E27FC236}">
                    <a16:creationId xmlns:a16="http://schemas.microsoft.com/office/drawing/2014/main" id="{104ED8CD-2627-4498-AB1F-E7A2603EFC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5905465"/>
                  </p:ext>
                </p:extLst>
              </p:nvPr>
            </p:nvGraphicFramePr>
            <p:xfrm>
              <a:off x="51765" y="4666472"/>
              <a:ext cx="3982437" cy="2166156"/>
            </p:xfrm>
            <a:graphic>
              <a:graphicData uri="http://schemas.microsoft.com/office/powerpoint/2016/slidezoom">
                <pslz:sldZm>
                  <pslz:sldZmObj sldId="275" cId="267572749">
                    <pslz:zmPr id="{B488AA5C-1BFF-49DE-964A-9EC8F81A5062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982437" cy="21661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5" name="Folienzoom - 2/2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104ED8CD-2627-4498-AB1F-E7A2603EFC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51765" y="4666472"/>
                <a:ext cx="3982437" cy="21661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Folienzoom - 1/1">
                <a:extLst>
                  <a:ext uri="{FF2B5EF4-FFF2-40B4-BE49-F238E27FC236}">
                    <a16:creationId xmlns:a16="http://schemas.microsoft.com/office/drawing/2014/main" id="{35543780-1249-498C-8540-F7BD1F86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8295540"/>
                  </p:ext>
                </p:extLst>
              </p:nvPr>
            </p:nvGraphicFramePr>
            <p:xfrm>
              <a:off x="66494" y="2324550"/>
              <a:ext cx="4017217" cy="2301233"/>
            </p:xfrm>
            <a:graphic>
              <a:graphicData uri="http://schemas.microsoft.com/office/powerpoint/2016/slidezoom">
                <pslz:sldZm>
                  <pslz:sldZmObj sldId="298" cId="1520566942">
                    <pslz:zmPr id="{EEFE115F-9BC0-44FE-A184-343D230FB521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7217" cy="23012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Folienzoom - 1/1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35543780-1249-498C-8540-F7BD1F86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66494" y="2324550"/>
                <a:ext cx="4017217" cy="23012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Folienzoom 1/2">
                <a:extLst>
                  <a:ext uri="{FF2B5EF4-FFF2-40B4-BE49-F238E27FC236}">
                    <a16:creationId xmlns:a16="http://schemas.microsoft.com/office/drawing/2014/main" id="{FB0D24A4-CF31-49A7-82BC-4EEF88DAFA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38724" y="2324550"/>
              <a:ext cx="3854727" cy="2266053"/>
            </p:xfrm>
            <a:graphic>
              <a:graphicData uri="http://schemas.microsoft.com/office/powerpoint/2016/slidezoom">
                <pslz:sldZm>
                  <pslz:sldZmObj sldId="334" cId="862763330">
                    <pslz:zmPr id="{98F397F0-A933-4A00-B153-108127BF80B3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54727" cy="22660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Folienzoom 1/2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FB0D24A4-CF31-49A7-82BC-4EEF88DAF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4138724" y="2324550"/>
                <a:ext cx="3854727" cy="22660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Folienzoom - 2/1">
                <a:extLst>
                  <a:ext uri="{FF2B5EF4-FFF2-40B4-BE49-F238E27FC236}">
                    <a16:creationId xmlns:a16="http://schemas.microsoft.com/office/drawing/2014/main" id="{E17EAECD-D242-48D3-84D0-0895B6CB7E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02041" y="2350012"/>
              <a:ext cx="4080003" cy="2218544"/>
            </p:xfrm>
            <a:graphic>
              <a:graphicData uri="http://schemas.microsoft.com/office/powerpoint/2016/slidezoom">
                <pslz:sldZm>
                  <pslz:sldZmObj sldId="269" cId="1546973757">
                    <pslz:zmPr id="{423B7F9D-AD39-4200-A919-6EA14605E56F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80003" cy="221854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Folienzoom - 2/1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E17EAECD-D242-48D3-84D0-0895B6CB7E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xmlns:pslz="http://schemas.microsoft.com/office/powerpoint/2016/slidezoom" val="0"/>
                  </a:ext>
                </a:extLst>
              </a:blip>
              <a:stretch>
                <a:fillRect/>
              </a:stretch>
            </p:blipFill>
            <p:spPr>
              <a:xfrm>
                <a:off x="8102041" y="2350012"/>
                <a:ext cx="4080003" cy="221854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80" name="Rechteck 79">
            <a:extLst>
              <a:ext uri="{FF2B5EF4-FFF2-40B4-BE49-F238E27FC236}">
                <a16:creationId xmlns:a16="http://schemas.microsoft.com/office/drawing/2014/main" id="{175B0237-BB43-41A7-9CAF-20CA4DCDA421}"/>
              </a:ext>
            </a:extLst>
          </p:cNvPr>
          <p:cNvSpPr/>
          <p:nvPr/>
        </p:nvSpPr>
        <p:spPr>
          <a:xfrm rot="5400000">
            <a:off x="6053294" y="-1491786"/>
            <a:ext cx="89642" cy="1221214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7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F06CCBF2-5633-4F2C-99AA-8AEB973393FE}"/>
              </a:ext>
            </a:extLst>
          </p:cNvPr>
          <p:cNvSpPr/>
          <p:nvPr/>
        </p:nvSpPr>
        <p:spPr>
          <a:xfrm>
            <a:off x="2987860" y="5605451"/>
            <a:ext cx="6621652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>
            <a:hlinkClick r:id="rId4" action="ppaction://hlinksldjump"/>
            <a:extLst>
              <a:ext uri="{FF2B5EF4-FFF2-40B4-BE49-F238E27FC236}">
                <a16:creationId xmlns:a16="http://schemas.microsoft.com/office/drawing/2014/main" id="{581087AB-2D3E-44CA-A330-AA84F0D43329}"/>
              </a:ext>
            </a:extLst>
          </p:cNvPr>
          <p:cNvSpPr txBox="1"/>
          <p:nvPr/>
        </p:nvSpPr>
        <p:spPr>
          <a:xfrm>
            <a:off x="2810332" y="5593231"/>
            <a:ext cx="6976708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A87678-7292-4F69-A169-F19F1F7F825A}"/>
              </a:ext>
            </a:extLst>
          </p:cNvPr>
          <p:cNvSpPr txBox="1"/>
          <p:nvPr/>
        </p:nvSpPr>
        <p:spPr>
          <a:xfrm>
            <a:off x="1331547" y="821491"/>
            <a:ext cx="9528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PITANJE1</a:t>
            </a:r>
          </a:p>
          <a:p>
            <a:pPr algn="ctr"/>
            <a:r>
              <a:rPr lang="hr-HR" sz="7200" dirty="0">
                <a:solidFill>
                  <a:schemeClr val="bg1"/>
                </a:solidFill>
              </a:rPr>
              <a:t>Kako se zove zvijezda koja je najbliža planetu Zemlji?</a:t>
            </a:r>
            <a:endParaRPr lang="en-GB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4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45DC7138-5429-4458-82D6-5CF277D1A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5FFD26E3-23D4-4C52-A42C-5AC926B8B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393" y="2548168"/>
            <a:ext cx="1422724" cy="1232181"/>
          </a:xfrm>
          <a:prstGeom prst="rect">
            <a:avLst/>
          </a:prstGeom>
        </p:spPr>
      </p:pic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73622C58-81F1-4806-8F41-94EE5C0A8AB3}"/>
              </a:ext>
            </a:extLst>
          </p:cNvPr>
          <p:cNvSpPr/>
          <p:nvPr/>
        </p:nvSpPr>
        <p:spPr>
          <a:xfrm>
            <a:off x="3929063" y="3693741"/>
            <a:ext cx="4243387" cy="109206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1B2AFF36-61FB-4910-8463-07A0AD16F8C0}"/>
              </a:ext>
            </a:extLst>
          </p:cNvPr>
          <p:cNvSpPr txBox="1"/>
          <p:nvPr/>
        </p:nvSpPr>
        <p:spPr>
          <a:xfrm>
            <a:off x="1908795" y="1369490"/>
            <a:ext cx="82839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ODGOVOR:</a:t>
            </a:r>
          </a:p>
          <a:p>
            <a:pPr algn="ctr"/>
            <a:endParaRPr lang="hr-HR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Sunce</a:t>
            </a:r>
            <a:endParaRPr lang="de-AT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2" name="column1- 200$- text">
            <a:extLst>
              <a:ext uri="{FF2B5EF4-FFF2-40B4-BE49-F238E27FC236}">
                <a16:creationId xmlns:a16="http://schemas.microsoft.com/office/drawing/2014/main" id="{E4CE21E0-BD09-4E02-8334-3C469D45C7B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</a:t>
            </a:r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100</a:t>
            </a:r>
            <a:endParaRPr lang="de-AT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meFont" pitchFamily="2" charset="0"/>
            </a:endParaRPr>
          </a:p>
        </p:txBody>
      </p:sp>
      <p:pic>
        <p:nvPicPr>
          <p:cNvPr id="3" name="answer sound">
            <a:hlinkClick r:id="" action="ppaction://media"/>
            <a:extLst>
              <a:ext uri="{FF2B5EF4-FFF2-40B4-BE49-F238E27FC236}">
                <a16:creationId xmlns:a16="http://schemas.microsoft.com/office/drawing/2014/main" id="{EB8295E7-0C46-4AB0-B45E-A4F5310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428CEA07-22DC-49EC-9A47-9B2C07224A47}"/>
              </a:ext>
            </a:extLst>
          </p:cNvPr>
          <p:cNvSpPr/>
          <p:nvPr/>
        </p:nvSpPr>
        <p:spPr>
          <a:xfrm>
            <a:off x="3883738" y="5774659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Textfeld 2">
            <a:hlinkClick r:id="rId4" action="ppaction://hlinksldjump"/>
            <a:extLst>
              <a:ext uri="{FF2B5EF4-FFF2-40B4-BE49-F238E27FC236}">
                <a16:creationId xmlns:a16="http://schemas.microsoft.com/office/drawing/2014/main" id="{FC9F79D9-9A77-4057-9794-D8AC17C9DED8}"/>
              </a:ext>
            </a:extLst>
          </p:cNvPr>
          <p:cNvSpPr txBox="1"/>
          <p:nvPr/>
        </p:nvSpPr>
        <p:spPr>
          <a:xfrm>
            <a:off x="3883738" y="5774659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70AC4C9-F723-4316-A045-1525EC5FECF4}"/>
              </a:ext>
            </a:extLst>
          </p:cNvPr>
          <p:cNvSpPr txBox="1"/>
          <p:nvPr/>
        </p:nvSpPr>
        <p:spPr>
          <a:xfrm>
            <a:off x="1953101" y="1079510"/>
            <a:ext cx="8285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 3</a:t>
            </a: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Koja je najpovoljnija temperatura za živi svijet u prirodi?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576B7D7E-ECF3-4A48-9988-F03BFE70B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7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99888A26-2246-42E5-AAB1-4EBC9206B477}"/>
              </a:ext>
            </a:extLst>
          </p:cNvPr>
          <p:cNvSpPr/>
          <p:nvPr/>
        </p:nvSpPr>
        <p:spPr>
          <a:xfrm>
            <a:off x="1816892" y="2124075"/>
            <a:ext cx="8558213" cy="26860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D0E9B30-B6FF-4B97-BFA9-E0B6829F08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35" y="1266444"/>
            <a:ext cx="1422724" cy="1232181"/>
          </a:xfrm>
          <a:prstGeom prst="rect">
            <a:avLst/>
          </a:prstGeom>
        </p:spPr>
      </p:pic>
      <p:sp>
        <p:nvSpPr>
          <p:cNvPr id="10" name="Textfeld 9">
            <a:hlinkClick r:id="rId5" action="ppaction://hlinksldjump"/>
            <a:extLst>
              <a:ext uri="{FF2B5EF4-FFF2-40B4-BE49-F238E27FC236}">
                <a16:creationId xmlns:a16="http://schemas.microsoft.com/office/drawing/2014/main" id="{1A7227E2-568B-43EF-B290-AA85C0C9F765}"/>
              </a:ext>
            </a:extLst>
          </p:cNvPr>
          <p:cNvSpPr txBox="1"/>
          <p:nvPr/>
        </p:nvSpPr>
        <p:spPr>
          <a:xfrm>
            <a:off x="1661922" y="297969"/>
            <a:ext cx="88681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</a:t>
            </a:r>
          </a:p>
          <a:p>
            <a:pPr algn="ctr"/>
            <a:endParaRPr lang="hr-HR" sz="6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  <a:p>
            <a:pPr algn="ctr"/>
            <a:r>
              <a:rPr lang="pl-PL" sz="6000" dirty="0">
                <a:solidFill>
                  <a:schemeClr val="bg1"/>
                </a:solidFill>
              </a:rPr>
              <a:t>Najpovoljnija temperatura za živi svijet u prirodi je od 5 do 30 °C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sp>
        <p:nvSpPr>
          <p:cNvPr id="14" name="column1- 200$- text">
            <a:extLst>
              <a:ext uri="{FF2B5EF4-FFF2-40B4-BE49-F238E27FC236}">
                <a16:creationId xmlns:a16="http://schemas.microsoft.com/office/drawing/2014/main" id="{C4DBAF33-7BFE-44B9-A51A-18F325CD6F36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</a:t>
            </a:r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</a:t>
            </a:r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00</a:t>
            </a: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E080DEEC-9A27-4B7E-AD07-FE5BD4085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16453B9-B53D-460C-81A9-FF76F03654B3}"/>
              </a:ext>
            </a:extLst>
          </p:cNvPr>
          <p:cNvSpPr txBox="1"/>
          <p:nvPr/>
        </p:nvSpPr>
        <p:spPr>
          <a:xfrm>
            <a:off x="1331549" y="493358"/>
            <a:ext cx="95289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 5</a:t>
            </a:r>
          </a:p>
          <a:p>
            <a:pPr algn="ctr"/>
            <a:endParaRPr lang="hr-H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U kojem je vremenskom periodu ljeti potrebno izbjegavati sunčanje?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D90488E3-FB21-413A-95EC-7F573A954106}"/>
              </a:ext>
            </a:extLst>
          </p:cNvPr>
          <p:cNvSpPr/>
          <p:nvPr/>
        </p:nvSpPr>
        <p:spPr>
          <a:xfrm>
            <a:off x="3769257" y="5798196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A5B5485B-F4EC-44B4-AA9A-C4325EE8D1FE}"/>
              </a:ext>
            </a:extLst>
          </p:cNvPr>
          <p:cNvSpPr txBox="1"/>
          <p:nvPr/>
        </p:nvSpPr>
        <p:spPr>
          <a:xfrm>
            <a:off x="3883739" y="5797627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CD27BC1B-2FC6-4950-B37B-7E9709004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FD85C160-CC73-474F-B05A-E2D651619289}"/>
              </a:ext>
            </a:extLst>
          </p:cNvPr>
          <p:cNvSpPr/>
          <p:nvPr/>
        </p:nvSpPr>
        <p:spPr>
          <a:xfrm>
            <a:off x="2671763" y="3257550"/>
            <a:ext cx="6672262" cy="8715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74F15A97-8BB0-4FC4-9F70-2AC74F13C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6" y="2363761"/>
            <a:ext cx="1422724" cy="1232181"/>
          </a:xfrm>
          <a:prstGeom prst="rect">
            <a:avLst/>
          </a:prstGeom>
        </p:spPr>
      </p:pic>
      <p:sp>
        <p:nvSpPr>
          <p:cNvPr id="5" name="Textfeld 4">
            <a:hlinkClick r:id="rId5" action="ppaction://hlinksldjump"/>
            <a:extLst>
              <a:ext uri="{FF2B5EF4-FFF2-40B4-BE49-F238E27FC236}">
                <a16:creationId xmlns:a16="http://schemas.microsoft.com/office/drawing/2014/main" id="{E2E2D97A-3882-4B5D-9E1C-AC4941947A00}"/>
              </a:ext>
            </a:extLst>
          </p:cNvPr>
          <p:cNvSpPr txBox="1"/>
          <p:nvPr/>
        </p:nvSpPr>
        <p:spPr>
          <a:xfrm>
            <a:off x="1954039" y="1369491"/>
            <a:ext cx="82839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</a:t>
            </a:r>
          </a:p>
          <a:p>
            <a:pPr algn="ctr"/>
            <a:endParaRPr lang="hr-H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Između 10 i 17 sati.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3" name="column1- 200$- text">
            <a:extLst>
              <a:ext uri="{FF2B5EF4-FFF2-40B4-BE49-F238E27FC236}">
                <a16:creationId xmlns:a16="http://schemas.microsoft.com/office/drawing/2014/main" id="{34F615D1-2D60-4592-B009-ADEB4C1B80FB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</a:t>
            </a:r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00</a:t>
            </a: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46A829E4-C016-4F6F-8B80-308802C49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BBC0A-DF09-AF4B-B9C8-8D9D00AA7E3C}"/>
              </a:ext>
            </a:extLst>
          </p:cNvPr>
          <p:cNvSpPr txBox="1"/>
          <p:nvPr/>
        </p:nvSpPr>
        <p:spPr>
          <a:xfrm>
            <a:off x="1101616" y="631836"/>
            <a:ext cx="2386013" cy="769441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1">
                    <a:alpha val="85000"/>
                  </a:schemeClr>
                </a:solidFill>
              </a:rPr>
              <a:t>Sunce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B59651-7D6B-074A-8699-34AD489F9DFA}"/>
              </a:ext>
            </a:extLst>
          </p:cNvPr>
          <p:cNvSpPr/>
          <p:nvPr/>
        </p:nvSpPr>
        <p:spPr>
          <a:xfrm>
            <a:off x="11421687" y="-187398"/>
            <a:ext cx="1160387" cy="1056140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A483357-6CCE-4F7E-ACE5-C74ACA10A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44" y="631836"/>
            <a:ext cx="1037572" cy="898612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A3A28C01-247B-4491-A695-EF59692E68E3}"/>
              </a:ext>
            </a:extLst>
          </p:cNvPr>
          <p:cNvSpPr txBox="1"/>
          <p:nvPr/>
        </p:nvSpPr>
        <p:spPr>
          <a:xfrm>
            <a:off x="582829" y="1742185"/>
            <a:ext cx="43749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/>
              <a:t>Zvijezda</a:t>
            </a:r>
            <a:r>
              <a:rPr lang="hr-HR" sz="3200" dirty="0"/>
              <a:t> je </a:t>
            </a:r>
            <a:r>
              <a:rPr lang="hr-HR" sz="3200" b="1" dirty="0"/>
              <a:t>svemirsko tijelo</a:t>
            </a:r>
            <a:r>
              <a:rPr lang="hr-HR" sz="3200" dirty="0"/>
              <a:t> u kojem se oslobađa energija i zrači u okolni prostor. </a:t>
            </a:r>
          </a:p>
          <a:p>
            <a:endParaRPr lang="hr-HR" sz="3200" dirty="0"/>
          </a:p>
          <a:p>
            <a:r>
              <a:rPr lang="hr-HR" sz="3200" dirty="0"/>
              <a:t>Znaš li kako se zove zvijezda koja je najbliža planetu Zemlji? </a:t>
            </a:r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317975AC-5130-4329-A30E-3130483A989F}"/>
              </a:ext>
            </a:extLst>
          </p:cNvPr>
          <p:cNvSpPr/>
          <p:nvPr/>
        </p:nvSpPr>
        <p:spPr>
          <a:xfrm>
            <a:off x="10465996" y="92730"/>
            <a:ext cx="636513" cy="68582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68C9EF8D-13B1-4F9C-AB2A-268625E41561}"/>
              </a:ext>
            </a:extLst>
          </p:cNvPr>
          <p:cNvSpPr/>
          <p:nvPr/>
        </p:nvSpPr>
        <p:spPr>
          <a:xfrm>
            <a:off x="11102509" y="1016557"/>
            <a:ext cx="430772" cy="35592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439DAD6-F94A-4A44-88F8-D4D010ADF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883429"/>
            <a:ext cx="5718591" cy="3813201"/>
          </a:xfrm>
          <a:prstGeom prst="rect">
            <a:avLst/>
          </a:prstGeom>
        </p:spPr>
      </p:pic>
      <p:sp>
        <p:nvSpPr>
          <p:cNvPr id="8" name="Strelica: desno 7">
            <a:extLst>
              <a:ext uri="{FF2B5EF4-FFF2-40B4-BE49-F238E27FC236}">
                <a16:creationId xmlns:a16="http://schemas.microsoft.com/office/drawing/2014/main" id="{9F6C1D51-2245-4FEA-A45E-CD74AFF9C8E0}"/>
              </a:ext>
            </a:extLst>
          </p:cNvPr>
          <p:cNvSpPr/>
          <p:nvPr/>
        </p:nvSpPr>
        <p:spPr>
          <a:xfrm rot="1154065">
            <a:off x="3722112" y="1250533"/>
            <a:ext cx="2386013" cy="402194"/>
          </a:xfrm>
          <a:prstGeom prst="rightArrow">
            <a:avLst/>
          </a:prstGeom>
          <a:solidFill>
            <a:srgbClr val="FFE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64B64496-BCE4-44E0-A11E-13D137F7539F}"/>
              </a:ext>
            </a:extLst>
          </p:cNvPr>
          <p:cNvSpPr txBox="1"/>
          <p:nvPr/>
        </p:nvSpPr>
        <p:spPr>
          <a:xfrm>
            <a:off x="8489157" y="5774058"/>
            <a:ext cx="1312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Sunce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38584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92129DF-C06C-4889-888C-5BC270AA77D6}"/>
              </a:ext>
            </a:extLst>
          </p:cNvPr>
          <p:cNvSpPr txBox="1"/>
          <p:nvPr/>
        </p:nvSpPr>
        <p:spPr>
          <a:xfrm>
            <a:off x="1234285" y="252011"/>
            <a:ext cx="97234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 2</a:t>
            </a: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Na koji se način listopadno drveće prilagodilo zimi?</a:t>
            </a:r>
            <a:endParaRPr lang="de-AT" sz="6000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0952DBA-7DD4-4EED-B436-8D80B9AD465A}"/>
              </a:ext>
            </a:extLst>
          </p:cNvPr>
          <p:cNvSpPr/>
          <p:nvPr/>
        </p:nvSpPr>
        <p:spPr>
          <a:xfrm>
            <a:off x="3769257" y="5369863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hlinkClick r:id="rId4" action="ppaction://hlinksldjump"/>
            <a:extLst>
              <a:ext uri="{FF2B5EF4-FFF2-40B4-BE49-F238E27FC236}">
                <a16:creationId xmlns:a16="http://schemas.microsoft.com/office/drawing/2014/main" id="{312097A8-00DB-47DE-A020-E84468BF3B8E}"/>
              </a:ext>
            </a:extLst>
          </p:cNvPr>
          <p:cNvSpPr txBox="1"/>
          <p:nvPr/>
        </p:nvSpPr>
        <p:spPr>
          <a:xfrm>
            <a:off x="3883739" y="5369294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8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8B685A44-C4E7-4807-B013-16336DEFA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1FEA23C-C50D-4F4C-9B54-A5591991CA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2597"/>
          <a:stretch/>
        </p:blipFill>
        <p:spPr>
          <a:xfrm flipH="1">
            <a:off x="4606010" y="3289787"/>
            <a:ext cx="2979973" cy="18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201EE40A-139A-49C3-A615-41AE77A122FC}"/>
              </a:ext>
            </a:extLst>
          </p:cNvPr>
          <p:cNvSpPr/>
          <p:nvPr/>
        </p:nvSpPr>
        <p:spPr>
          <a:xfrm>
            <a:off x="1985963" y="3057525"/>
            <a:ext cx="7486650" cy="7429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7D4F5E0-B2E1-4B8F-8946-79E674CA8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76" y="2035520"/>
            <a:ext cx="1422724" cy="1232181"/>
          </a:xfrm>
          <a:prstGeom prst="rect">
            <a:avLst/>
          </a:prstGeom>
        </p:spPr>
      </p:pic>
      <p:sp>
        <p:nvSpPr>
          <p:cNvPr id="11" name="column1- 200$- text">
            <a:extLst>
              <a:ext uri="{FF2B5EF4-FFF2-40B4-BE49-F238E27FC236}">
                <a16:creationId xmlns:a16="http://schemas.microsoft.com/office/drawing/2014/main" id="{55B3E760-E10C-4747-B762-CE809406753A}"/>
              </a:ext>
            </a:extLst>
          </p:cNvPr>
          <p:cNvSpPr txBox="1"/>
          <p:nvPr/>
        </p:nvSpPr>
        <p:spPr>
          <a:xfrm>
            <a:off x="4862916" y="5161300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1</a:t>
            </a:r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00</a:t>
            </a:r>
          </a:p>
        </p:txBody>
      </p:sp>
      <p:sp>
        <p:nvSpPr>
          <p:cNvPr id="13" name="Textfeld 12">
            <a:hlinkClick r:id="rId5" action="ppaction://hlinksldjump"/>
            <a:extLst>
              <a:ext uri="{FF2B5EF4-FFF2-40B4-BE49-F238E27FC236}">
                <a16:creationId xmlns:a16="http://schemas.microsoft.com/office/drawing/2014/main" id="{D6389E15-D2EF-41F2-9832-91ED3479383F}"/>
              </a:ext>
            </a:extLst>
          </p:cNvPr>
          <p:cNvSpPr txBox="1"/>
          <p:nvPr/>
        </p:nvSpPr>
        <p:spPr>
          <a:xfrm>
            <a:off x="-412607" y="1062928"/>
            <a:ext cx="124538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</a:t>
            </a:r>
          </a:p>
          <a:p>
            <a:pPr algn="ctr"/>
            <a:endParaRPr lang="hr-HR" sz="6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Ujesen mu opada lišće.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6" name="answer sound">
            <a:hlinkClick r:id="" action="ppaction://media"/>
            <a:extLst>
              <a:ext uri="{FF2B5EF4-FFF2-40B4-BE49-F238E27FC236}">
                <a16:creationId xmlns:a16="http://schemas.microsoft.com/office/drawing/2014/main" id="{EAF1E20F-7375-48A3-B85E-0EB9CCDB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7130A77-D31E-4E64-81F6-AD01D4DDBA78}"/>
              </a:ext>
            </a:extLst>
          </p:cNvPr>
          <p:cNvSpPr/>
          <p:nvPr/>
        </p:nvSpPr>
        <p:spPr>
          <a:xfrm>
            <a:off x="3586376" y="5705825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4F73E116-A5A5-4C8D-B603-BAF42BEE1512}"/>
              </a:ext>
            </a:extLst>
          </p:cNvPr>
          <p:cNvSpPr txBox="1"/>
          <p:nvPr/>
        </p:nvSpPr>
        <p:spPr>
          <a:xfrm>
            <a:off x="3700859" y="5705825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F61A764-E7DC-4636-8CF0-30248B113BB7}"/>
              </a:ext>
            </a:extLst>
          </p:cNvPr>
          <p:cNvSpPr txBox="1"/>
          <p:nvPr/>
        </p:nvSpPr>
        <p:spPr>
          <a:xfrm>
            <a:off x="1148667" y="278173"/>
            <a:ext cx="9528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 4</a:t>
            </a: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Na koji se način medvjed prilagodio nedostatku</a:t>
            </a: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hrane i topline zimi? </a:t>
            </a:r>
            <a:endParaRPr lang="en-GB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5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02C5E1D1-FC92-465A-8CBE-EB3DC732F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A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9D16D356-5A73-480F-945B-2D3BD4B91E4F}"/>
              </a:ext>
            </a:extLst>
          </p:cNvPr>
          <p:cNvSpPr/>
          <p:nvPr/>
        </p:nvSpPr>
        <p:spPr>
          <a:xfrm>
            <a:off x="1114425" y="3169229"/>
            <a:ext cx="9944100" cy="10156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5754DC9-736A-400C-8097-202043A31B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59" y="2196819"/>
            <a:ext cx="1422724" cy="1232181"/>
          </a:xfrm>
          <a:prstGeom prst="rect">
            <a:avLst/>
          </a:prstGeom>
        </p:spPr>
      </p:pic>
      <p:sp>
        <p:nvSpPr>
          <p:cNvPr id="5" name="column1- 200$- text">
            <a:extLst>
              <a:ext uri="{FF2B5EF4-FFF2-40B4-BE49-F238E27FC236}">
                <a16:creationId xmlns:a16="http://schemas.microsoft.com/office/drawing/2014/main" id="{032CFBAE-0758-4007-9E39-FC62DAA2392B}"/>
              </a:ext>
            </a:extLst>
          </p:cNvPr>
          <p:cNvSpPr txBox="1"/>
          <p:nvPr/>
        </p:nvSpPr>
        <p:spPr>
          <a:xfrm>
            <a:off x="4862917" y="5544368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</a:t>
            </a:r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00</a:t>
            </a:r>
          </a:p>
        </p:txBody>
      </p:sp>
      <p:sp>
        <p:nvSpPr>
          <p:cNvPr id="7" name="Textfeld 6">
            <a:hlinkClick r:id="rId5" action="ppaction://hlinksldjump"/>
            <a:extLst>
              <a:ext uri="{FF2B5EF4-FFF2-40B4-BE49-F238E27FC236}">
                <a16:creationId xmlns:a16="http://schemas.microsoft.com/office/drawing/2014/main" id="{1B569C46-E964-43C9-A11D-4FA95F9A5BA9}"/>
              </a:ext>
            </a:extLst>
          </p:cNvPr>
          <p:cNvSpPr txBox="1"/>
          <p:nvPr/>
        </p:nvSpPr>
        <p:spPr>
          <a:xfrm>
            <a:off x="-130947" y="953238"/>
            <a:ext cx="1245389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</a:t>
            </a:r>
          </a:p>
          <a:p>
            <a:pPr algn="ctr"/>
            <a:endParaRPr lang="hr-HR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Medvjed zimi spava zimski san.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8" name="answer sound">
            <a:hlinkClick r:id="" action="ppaction://media"/>
            <a:extLst>
              <a:ext uri="{FF2B5EF4-FFF2-40B4-BE49-F238E27FC236}">
                <a16:creationId xmlns:a16="http://schemas.microsoft.com/office/drawing/2014/main" id="{CAD41FE7-1451-42BB-A890-C057382D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6C2AD3D-FCEB-4844-B1B2-46FBBCEB9F7D}"/>
              </a:ext>
            </a:extLst>
          </p:cNvPr>
          <p:cNvSpPr/>
          <p:nvPr/>
        </p:nvSpPr>
        <p:spPr>
          <a:xfrm>
            <a:off x="3769257" y="5410810"/>
            <a:ext cx="4653481" cy="57255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319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hlinkClick r:id="rId4" action="ppaction://hlinksldjump"/>
            <a:extLst>
              <a:ext uri="{FF2B5EF4-FFF2-40B4-BE49-F238E27FC236}">
                <a16:creationId xmlns:a16="http://schemas.microsoft.com/office/drawing/2014/main" id="{1584EAED-711B-48CA-B679-C545A175CB30}"/>
              </a:ext>
            </a:extLst>
          </p:cNvPr>
          <p:cNvSpPr txBox="1"/>
          <p:nvPr/>
        </p:nvSpPr>
        <p:spPr>
          <a:xfrm>
            <a:off x="3883739" y="5410241"/>
            <a:ext cx="4424516" cy="58477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0047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PROVJERI!</a:t>
            </a:r>
            <a:endParaRPr lang="en-GB" sz="3200" b="1" dirty="0">
              <a:solidFill>
                <a:srgbClr val="0047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470CB3C-82E5-4BD1-9AD1-7AC2598419A9}"/>
              </a:ext>
            </a:extLst>
          </p:cNvPr>
          <p:cNvSpPr txBox="1"/>
          <p:nvPr/>
        </p:nvSpPr>
        <p:spPr>
          <a:xfrm>
            <a:off x="872115" y="310713"/>
            <a:ext cx="101214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PITANJE 6</a:t>
            </a:r>
          </a:p>
          <a:p>
            <a:pPr algn="ctr"/>
            <a:endParaRPr lang="hr-HR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Što uzrokuje prekomjerno izlaganje Sunčevim zrakama?</a:t>
            </a:r>
            <a:endParaRPr lang="de-AT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</p:txBody>
      </p:sp>
      <p:pic>
        <p:nvPicPr>
          <p:cNvPr id="6" name="Thinking music">
            <a:hlinkClick r:id="" action="ppaction://media"/>
            <a:extLst>
              <a:ext uri="{FF2B5EF4-FFF2-40B4-BE49-F238E27FC236}">
                <a16:creationId xmlns:a16="http://schemas.microsoft.com/office/drawing/2014/main" id="{66F7589B-5938-4148-A417-12B4140F1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2634" y="233567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B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A3127D36-5F8B-4B0E-8BA6-95204EC3B137}"/>
              </a:ext>
            </a:extLst>
          </p:cNvPr>
          <p:cNvSpPr/>
          <p:nvPr/>
        </p:nvSpPr>
        <p:spPr>
          <a:xfrm>
            <a:off x="245266" y="2592325"/>
            <a:ext cx="11701462" cy="2486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E817A6C-99E6-4DFC-9AEA-25866EC0F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5" y="1810891"/>
            <a:ext cx="1422724" cy="1232181"/>
          </a:xfrm>
          <a:prstGeom prst="rect">
            <a:avLst/>
          </a:prstGeom>
        </p:spPr>
      </p:pic>
      <p:sp>
        <p:nvSpPr>
          <p:cNvPr id="7" name="column1- 200$- text">
            <a:extLst>
              <a:ext uri="{FF2B5EF4-FFF2-40B4-BE49-F238E27FC236}">
                <a16:creationId xmlns:a16="http://schemas.microsoft.com/office/drawing/2014/main" id="{BE9D1EE2-7350-4852-AF6F-F0E2A6A6F0F8}"/>
              </a:ext>
            </a:extLst>
          </p:cNvPr>
          <p:cNvSpPr txBox="1"/>
          <p:nvPr/>
        </p:nvSpPr>
        <p:spPr>
          <a:xfrm>
            <a:off x="4862916" y="5289841"/>
            <a:ext cx="246616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 </a:t>
            </a:r>
            <a:r>
              <a:rPr lang="hr-HR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2</a:t>
            </a:r>
            <a:r>
              <a:rPr lang="de-AT" sz="6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meFont" pitchFamily="2" charset="0"/>
              </a:rPr>
              <a:t>00</a:t>
            </a:r>
          </a:p>
        </p:txBody>
      </p:sp>
      <p:sp>
        <p:nvSpPr>
          <p:cNvPr id="9" name="Textfeld 8">
            <a:hlinkClick r:id="rId5" action="ppaction://hlinksldjump"/>
            <a:extLst>
              <a:ext uri="{FF2B5EF4-FFF2-40B4-BE49-F238E27FC236}">
                <a16:creationId xmlns:a16="http://schemas.microsoft.com/office/drawing/2014/main" id="{6615C799-ADEC-417B-8084-474246D3F82D}"/>
              </a:ext>
            </a:extLst>
          </p:cNvPr>
          <p:cNvSpPr txBox="1"/>
          <p:nvPr/>
        </p:nvSpPr>
        <p:spPr>
          <a:xfrm>
            <a:off x="-130948" y="796303"/>
            <a:ext cx="1245389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 Black" panose="020B0A02040204020203" pitchFamily="34" charset="0"/>
              </a:rPr>
              <a:t>ODGOVOR</a:t>
            </a:r>
          </a:p>
          <a:p>
            <a:pPr algn="ctr"/>
            <a:endParaRPr lang="hr-HR" sz="6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r>
              <a:rPr lang="hr-HR" sz="5400" b="0" i="0" u="none" strike="noStrike" baseline="0" dirty="0">
                <a:solidFill>
                  <a:schemeClr val="bg1"/>
                </a:solidFill>
                <a:latin typeface="Museo Sans"/>
              </a:rPr>
              <a:t>Prekomjerno izlaganje Sunčevim zrakama može biti štetno i uzrokovati opekline i sunčanicu.</a:t>
            </a:r>
          </a:p>
          <a:p>
            <a:pPr algn="ctr"/>
            <a:endParaRPr lang="de-AT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 Black" panose="020B0A02040204020203" pitchFamily="34" charset="0"/>
            </a:endParaRPr>
          </a:p>
          <a:p>
            <a:pPr algn="ctr"/>
            <a:endParaRPr lang="de-AT" sz="7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ea typeface="Segoe UI Black" panose="020B0A02040204020203" pitchFamily="34" charset="0"/>
            </a:endParaRPr>
          </a:p>
        </p:txBody>
      </p:sp>
      <p:pic>
        <p:nvPicPr>
          <p:cNvPr id="10" name="answer sound">
            <a:hlinkClick r:id="" action="ppaction://media"/>
            <a:extLst>
              <a:ext uri="{FF2B5EF4-FFF2-40B4-BE49-F238E27FC236}">
                <a16:creationId xmlns:a16="http://schemas.microsoft.com/office/drawing/2014/main" id="{639CF562-F9A9-437A-969E-CCF5E1144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0716" y="208255"/>
            <a:ext cx="468313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5450B0-2440-498C-B4F7-25181A392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727" y="804909"/>
            <a:ext cx="4981121" cy="695496"/>
          </a:xfrm>
        </p:spPr>
        <p:txBody>
          <a:bodyPr>
            <a:noAutofit/>
          </a:bodyPr>
          <a:lstStyle/>
          <a:p>
            <a:pPr algn="ctr"/>
            <a:r>
              <a:rPr lang="hr-HR" sz="3600" b="1" dirty="0">
                <a:highlight>
                  <a:srgbClr val="FFFF00"/>
                </a:highlight>
                <a:latin typeface="+mn-lt"/>
              </a:rPr>
              <a:t>Sunce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3F3F73-78C7-4D38-870A-16666CA46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05" y="0"/>
            <a:ext cx="1647825" cy="6858000"/>
          </a:xfrm>
        </p:spPr>
      </p:pic>
      <p:pic>
        <p:nvPicPr>
          <p:cNvPr id="12" name="Rezervirano mjesto sadržaja 4">
            <a:extLst>
              <a:ext uri="{FF2B5EF4-FFF2-40B4-BE49-F238E27FC236}">
                <a16:creationId xmlns:a16="http://schemas.microsoft.com/office/drawing/2014/main" id="{4B3DD56A-661E-4EAE-8394-BE5AA8E26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783"/>
            <a:ext cx="5971987" cy="514324"/>
          </a:xfrm>
          <a:prstGeom prst="rect">
            <a:avLst/>
          </a:prstGeom>
        </p:spPr>
      </p:pic>
      <p:pic>
        <p:nvPicPr>
          <p:cNvPr id="6" name="Rezervirano mjesto sadržaja 4">
            <a:extLst>
              <a:ext uri="{FF2B5EF4-FFF2-40B4-BE49-F238E27FC236}">
                <a16:creationId xmlns:a16="http://schemas.microsoft.com/office/drawing/2014/main" id="{A1A1147A-3DC4-4754-A5A7-429C3F8BE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98054" y="0"/>
            <a:ext cx="1647825" cy="6858000"/>
          </a:xfrm>
          <a:prstGeom prst="rect">
            <a:avLst/>
          </a:prstGeom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E4661B08-D7B7-4A18-8E47-80450EAF71E4}"/>
              </a:ext>
            </a:extLst>
          </p:cNvPr>
          <p:cNvSpPr/>
          <p:nvPr/>
        </p:nvSpPr>
        <p:spPr>
          <a:xfrm>
            <a:off x="255494" y="0"/>
            <a:ext cx="1748118" cy="457200"/>
          </a:xfrm>
          <a:prstGeom prst="rect">
            <a:avLst/>
          </a:prstGeom>
          <a:solidFill>
            <a:srgbClr val="F4F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rgbClr val="E50734"/>
                </a:solidFill>
              </a:rPr>
              <a:t>SAŽETAK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BCA108A-20DD-4AB9-84A8-B27FCC284F4B}"/>
              </a:ext>
            </a:extLst>
          </p:cNvPr>
          <p:cNvSpPr txBox="1"/>
          <p:nvPr/>
        </p:nvSpPr>
        <p:spPr>
          <a:xfrm>
            <a:off x="710272" y="1500405"/>
            <a:ext cx="4981122" cy="5278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hr-HR" sz="2400" b="1" dirty="0">
                <a:effectLst/>
              </a:rPr>
              <a:t>Što </a:t>
            </a:r>
            <a:r>
              <a:rPr lang="hr-HR" sz="2400" b="1">
                <a:effectLst/>
              </a:rPr>
              <a:t>je Sunce?</a:t>
            </a:r>
            <a:endParaRPr lang="hr-HR" sz="2400" b="1" dirty="0">
              <a:effectLst/>
            </a:endParaRPr>
          </a:p>
          <a:p>
            <a:pPr marL="457200" algn="l"/>
            <a:r>
              <a:rPr lang="hr-HR" sz="2400" dirty="0">
                <a:effectLst/>
              </a:rPr>
              <a:t>- zvijezda oko koje se okreće Zemlja</a:t>
            </a:r>
          </a:p>
          <a:p>
            <a:pPr marL="457200" algn="l"/>
            <a:r>
              <a:rPr lang="hr-HR" sz="2400" dirty="0">
                <a:effectLst/>
              </a:rPr>
              <a:t>- izvor svjetlosti i topline</a:t>
            </a:r>
          </a:p>
          <a:p>
            <a:pPr marL="457200" algn="l"/>
            <a:r>
              <a:rPr lang="hr-HR" sz="2400" dirty="0">
                <a:effectLst/>
              </a:rPr>
              <a:t> </a:t>
            </a: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hr-HR" sz="2400" b="1" dirty="0">
                <a:effectLst/>
              </a:rPr>
              <a:t>2. Sunce i godišnja doba</a:t>
            </a:r>
          </a:p>
          <a:p>
            <a:pPr marL="800100" indent="-342900" algn="l">
              <a:buFontTx/>
              <a:buChar char="-"/>
            </a:pPr>
            <a:r>
              <a:rPr lang="hr-HR" sz="2400" dirty="0">
                <a:effectLst/>
              </a:rPr>
              <a:t>mijenja se izloženost Zemlje Sunčevim zrakama</a:t>
            </a: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hr-HR" sz="2400" b="1" dirty="0">
                <a:effectLst/>
              </a:rPr>
              <a:t>3. Sunce i biljke</a:t>
            </a:r>
          </a:p>
          <a:p>
            <a:pPr marL="457200" algn="l"/>
            <a:r>
              <a:rPr lang="hr-HR" sz="2400" dirty="0">
                <a:effectLst/>
              </a:rPr>
              <a:t>- proizvode hranu uz pomoć Sunčeve svjetlosti i topline</a:t>
            </a:r>
          </a:p>
          <a:p>
            <a:pPr marL="457200" algn="l"/>
            <a:endParaRPr lang="hr-HR" sz="2400" dirty="0">
              <a:effectLst/>
            </a:endParaRPr>
          </a:p>
          <a:p>
            <a:pPr marL="457200" algn="l"/>
            <a:r>
              <a:rPr lang="hr-HR" sz="2400" dirty="0">
                <a:effectLst/>
              </a:rPr>
              <a:t> 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F8AB6F8-3183-4BC0-A828-D40F70F78CFB}"/>
              </a:ext>
            </a:extLst>
          </p:cNvPr>
          <p:cNvSpPr txBox="1"/>
          <p:nvPr/>
        </p:nvSpPr>
        <p:spPr>
          <a:xfrm>
            <a:off x="6512536" y="625004"/>
            <a:ext cx="4443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 algn="l">
              <a:buFontTx/>
              <a:buChar char="-"/>
            </a:pPr>
            <a:r>
              <a:rPr lang="hr-HR" sz="2400" dirty="0">
                <a:effectLst/>
              </a:rPr>
              <a:t>prilagođuju se različitoj količini svjetlosti i topline</a:t>
            </a:r>
          </a:p>
          <a:p>
            <a:pPr marL="457200" algn="l"/>
            <a:endParaRPr lang="hr-HR" sz="2400" dirty="0">
              <a:effectLst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7DEFFEC7-2A12-4F62-8480-1277D0878D3A}"/>
              </a:ext>
            </a:extLst>
          </p:cNvPr>
          <p:cNvSpPr txBox="1"/>
          <p:nvPr/>
        </p:nvSpPr>
        <p:spPr>
          <a:xfrm>
            <a:off x="6581832" y="1650994"/>
            <a:ext cx="5594685" cy="4781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hr-HR" sz="2400" b="1" dirty="0">
                <a:effectLst/>
              </a:rPr>
              <a:t>4. Sunce i životinje</a:t>
            </a:r>
          </a:p>
          <a:p>
            <a:pPr marL="457200" algn="l"/>
            <a:r>
              <a:rPr lang="hr-HR" sz="2400" dirty="0">
                <a:effectLst/>
              </a:rPr>
              <a:t>- mnoge se hrane biljkama (hrana koju su biljke proizvele uz pomoć Sunčeve svjetlosti)</a:t>
            </a:r>
          </a:p>
          <a:p>
            <a:pPr marL="457200" algn="l"/>
            <a:r>
              <a:rPr lang="hr-HR" sz="2400" dirty="0">
                <a:effectLst/>
              </a:rPr>
              <a:t>- prilagođuju se različitoj količini topline i nedostatku hrane</a:t>
            </a:r>
          </a:p>
          <a:p>
            <a:pPr marL="457200" algn="l"/>
            <a:r>
              <a:rPr lang="hr-HR" sz="2400" dirty="0">
                <a:effectLst/>
              </a:rPr>
              <a:t> </a:t>
            </a: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hr-HR" sz="2400" b="1" dirty="0">
                <a:effectLst/>
              </a:rPr>
              <a:t>5. Sunce i čovjek</a:t>
            </a:r>
          </a:p>
          <a:p>
            <a:pPr marL="457200" algn="l"/>
            <a:r>
              <a:rPr lang="hr-HR" sz="2400" dirty="0">
                <a:effectLst/>
              </a:rPr>
              <a:t>- hrani se hranom biljnog i životinjskog podrijetla</a:t>
            </a:r>
          </a:p>
          <a:p>
            <a:pPr marL="457200" algn="l"/>
            <a:r>
              <a:rPr lang="hr-HR" sz="2400" dirty="0">
                <a:effectLst/>
              </a:rPr>
              <a:t>- vitamin D</a:t>
            </a:r>
          </a:p>
          <a:p>
            <a:pPr marL="457200" algn="l"/>
            <a:r>
              <a:rPr lang="hr-HR" sz="2400" dirty="0">
                <a:effectLst/>
              </a:rPr>
              <a:t>- štetno prekomjerno izlaganje Suncu </a:t>
            </a:r>
            <a:endParaRPr lang="hr-H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0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utnik 15">
            <a:extLst>
              <a:ext uri="{FF2B5EF4-FFF2-40B4-BE49-F238E27FC236}">
                <a16:creationId xmlns:a16="http://schemas.microsoft.com/office/drawing/2014/main" id="{CBB5879F-B25A-4543-A463-480B5C84B503}"/>
              </a:ext>
            </a:extLst>
          </p:cNvPr>
          <p:cNvSpPr/>
          <p:nvPr/>
        </p:nvSpPr>
        <p:spPr>
          <a:xfrm>
            <a:off x="0" y="6207369"/>
            <a:ext cx="12192000" cy="650630"/>
          </a:xfrm>
          <a:prstGeom prst="rect">
            <a:avLst/>
          </a:prstGeom>
          <a:solidFill>
            <a:srgbClr val="FFE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rgbClr val="414042"/>
                </a:solidFill>
              </a:rPr>
              <a:t>Prezentaciju izradio: Karlo Kurtalj</a:t>
            </a:r>
          </a:p>
        </p:txBody>
      </p:sp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9FD3640F-68F2-4647-B08A-64DD06143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1149348"/>
          </a:xfrm>
        </p:spPr>
      </p:pic>
      <p:pic>
        <p:nvPicPr>
          <p:cNvPr id="3" name="Slika 2">
            <a:hlinkClick r:id="rId3"/>
            <a:extLst>
              <a:ext uri="{FF2B5EF4-FFF2-40B4-BE49-F238E27FC236}">
                <a16:creationId xmlns:a16="http://schemas.microsoft.com/office/drawing/2014/main" id="{C2C97B36-C303-4AF9-8BCB-4F9C4436F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40" y="2829391"/>
            <a:ext cx="3655683" cy="11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BBC0A-DF09-AF4B-B9C8-8D9D00AA7E3C}"/>
              </a:ext>
            </a:extLst>
          </p:cNvPr>
          <p:cNvSpPr txBox="1"/>
          <p:nvPr/>
        </p:nvSpPr>
        <p:spPr>
          <a:xfrm>
            <a:off x="1089491" y="662093"/>
            <a:ext cx="2386013" cy="769441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1">
                    <a:alpha val="85000"/>
                  </a:schemeClr>
                </a:solidFill>
              </a:rPr>
              <a:t>Sunce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B59651-7D6B-074A-8699-34AD489F9DFA}"/>
              </a:ext>
            </a:extLst>
          </p:cNvPr>
          <p:cNvSpPr/>
          <p:nvPr/>
        </p:nvSpPr>
        <p:spPr>
          <a:xfrm>
            <a:off x="11421687" y="-187398"/>
            <a:ext cx="1160387" cy="1056140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A483357-6CCE-4F7E-ACE5-C74ACA10A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19" y="597507"/>
            <a:ext cx="1037572" cy="898612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A3A28C01-247B-4491-A695-EF59692E68E3}"/>
              </a:ext>
            </a:extLst>
          </p:cNvPr>
          <p:cNvSpPr txBox="1"/>
          <p:nvPr/>
        </p:nvSpPr>
        <p:spPr>
          <a:xfrm>
            <a:off x="956153" y="2100815"/>
            <a:ext cx="364586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/>
              <a:t>Sunce</a:t>
            </a:r>
            <a:r>
              <a:rPr lang="hr-HR" sz="3600" dirty="0"/>
              <a:t> je nama najbliža </a:t>
            </a:r>
            <a:r>
              <a:rPr lang="hr-HR" sz="3600" b="1" dirty="0"/>
              <a:t>zvijezda</a:t>
            </a:r>
            <a:r>
              <a:rPr lang="hr-HR" sz="3600" dirty="0"/>
              <a:t> </a:t>
            </a:r>
            <a:r>
              <a:rPr lang="hr-HR" sz="3600" b="1" dirty="0"/>
              <a:t>oko koje kruži Zemlja</a:t>
            </a:r>
            <a:r>
              <a:rPr lang="hr-HR" sz="3600" dirty="0"/>
              <a:t> zajedno s ostalim planetima Sunčeva sustava. </a:t>
            </a:r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317975AC-5130-4329-A30E-3130483A989F}"/>
              </a:ext>
            </a:extLst>
          </p:cNvPr>
          <p:cNvSpPr/>
          <p:nvPr/>
        </p:nvSpPr>
        <p:spPr>
          <a:xfrm>
            <a:off x="10465996" y="92730"/>
            <a:ext cx="636513" cy="68582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68C9EF8D-13B1-4F9C-AB2A-268625E41561}"/>
              </a:ext>
            </a:extLst>
          </p:cNvPr>
          <p:cNvSpPr/>
          <p:nvPr/>
        </p:nvSpPr>
        <p:spPr>
          <a:xfrm>
            <a:off x="11102509" y="1016557"/>
            <a:ext cx="430772" cy="35592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7" name="Slika 6" descr="Slika na kojoj se prikazuje plavo&#10;&#10;Opis je automatski generiran">
            <a:extLst>
              <a:ext uri="{FF2B5EF4-FFF2-40B4-BE49-F238E27FC236}">
                <a16:creationId xmlns:a16="http://schemas.microsoft.com/office/drawing/2014/main" id="{6439DAD6-F94A-4A44-88F8-D4D010ADF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57" y="1016557"/>
            <a:ext cx="4975875" cy="5268574"/>
          </a:xfrm>
          <a:prstGeom prst="rect">
            <a:avLst/>
          </a:prstGeom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64B64496-BCE4-44E0-A11E-13D137F7539F}"/>
              </a:ext>
            </a:extLst>
          </p:cNvPr>
          <p:cNvSpPr txBox="1"/>
          <p:nvPr/>
        </p:nvSpPr>
        <p:spPr>
          <a:xfrm>
            <a:off x="6617493" y="6299418"/>
            <a:ext cx="4221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planeti Sunčeva sustava</a:t>
            </a:r>
            <a:endParaRPr lang="hr-HR" sz="2400" dirty="0"/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id="{F59E4FB1-026E-4D55-9A7B-8C6D57E3D39A}"/>
              </a:ext>
            </a:extLst>
          </p:cNvPr>
          <p:cNvSpPr/>
          <p:nvPr/>
        </p:nvSpPr>
        <p:spPr>
          <a:xfrm>
            <a:off x="6543675" y="2898609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MERKUR</a:t>
            </a:r>
          </a:p>
        </p:txBody>
      </p:sp>
      <p:sp>
        <p:nvSpPr>
          <p:cNvPr id="24" name="Pravokutnik: zaobljeni kutovi 23">
            <a:extLst>
              <a:ext uri="{FF2B5EF4-FFF2-40B4-BE49-F238E27FC236}">
                <a16:creationId xmlns:a16="http://schemas.microsoft.com/office/drawing/2014/main" id="{DF961DA5-3E49-4E90-A8A0-FAE49D24330A}"/>
              </a:ext>
            </a:extLst>
          </p:cNvPr>
          <p:cNvSpPr/>
          <p:nvPr/>
        </p:nvSpPr>
        <p:spPr>
          <a:xfrm>
            <a:off x="7890329" y="1239175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VENERA</a:t>
            </a:r>
          </a:p>
        </p:txBody>
      </p:sp>
      <p:sp>
        <p:nvSpPr>
          <p:cNvPr id="25" name="Pravokutnik: zaobljeni kutovi 24">
            <a:extLst>
              <a:ext uri="{FF2B5EF4-FFF2-40B4-BE49-F238E27FC236}">
                <a16:creationId xmlns:a16="http://schemas.microsoft.com/office/drawing/2014/main" id="{A630EACA-3AA5-4F4D-AFB8-625CD04E0035}"/>
              </a:ext>
            </a:extLst>
          </p:cNvPr>
          <p:cNvSpPr/>
          <p:nvPr/>
        </p:nvSpPr>
        <p:spPr>
          <a:xfrm>
            <a:off x="5574506" y="4235726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ZEMLJA</a:t>
            </a:r>
          </a:p>
        </p:txBody>
      </p:sp>
      <p:sp>
        <p:nvSpPr>
          <p:cNvPr id="29" name="Pravokutnik: zaobljeni kutovi 28">
            <a:extLst>
              <a:ext uri="{FF2B5EF4-FFF2-40B4-BE49-F238E27FC236}">
                <a16:creationId xmlns:a16="http://schemas.microsoft.com/office/drawing/2014/main" id="{51E93719-4CAD-4C5F-9F10-0A94068B0612}"/>
              </a:ext>
            </a:extLst>
          </p:cNvPr>
          <p:cNvSpPr/>
          <p:nvPr/>
        </p:nvSpPr>
        <p:spPr>
          <a:xfrm>
            <a:off x="8653463" y="3569793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MARS</a:t>
            </a:r>
          </a:p>
        </p:txBody>
      </p:sp>
      <p:sp>
        <p:nvSpPr>
          <p:cNvPr id="31" name="Pravokutnik: zaobljeni kutovi 30">
            <a:extLst>
              <a:ext uri="{FF2B5EF4-FFF2-40B4-BE49-F238E27FC236}">
                <a16:creationId xmlns:a16="http://schemas.microsoft.com/office/drawing/2014/main" id="{D03FFC53-A799-4342-99C3-74BE5BD01F78}"/>
              </a:ext>
            </a:extLst>
          </p:cNvPr>
          <p:cNvSpPr/>
          <p:nvPr/>
        </p:nvSpPr>
        <p:spPr>
          <a:xfrm>
            <a:off x="9437577" y="1908456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SATURN</a:t>
            </a:r>
          </a:p>
        </p:txBody>
      </p:sp>
      <p:sp>
        <p:nvSpPr>
          <p:cNvPr id="32" name="Pravokutnik: zaobljeni kutovi 31">
            <a:extLst>
              <a:ext uri="{FF2B5EF4-FFF2-40B4-BE49-F238E27FC236}">
                <a16:creationId xmlns:a16="http://schemas.microsoft.com/office/drawing/2014/main" id="{DA01E4C3-D7BE-4C4D-86F9-2851DF4B0D10}"/>
              </a:ext>
            </a:extLst>
          </p:cNvPr>
          <p:cNvSpPr/>
          <p:nvPr/>
        </p:nvSpPr>
        <p:spPr>
          <a:xfrm>
            <a:off x="5786681" y="5456724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JUPITER</a:t>
            </a:r>
          </a:p>
        </p:txBody>
      </p:sp>
      <p:sp>
        <p:nvSpPr>
          <p:cNvPr id="33" name="Pravokutnik: zaobljeni kutovi 32">
            <a:extLst>
              <a:ext uri="{FF2B5EF4-FFF2-40B4-BE49-F238E27FC236}">
                <a16:creationId xmlns:a16="http://schemas.microsoft.com/office/drawing/2014/main" id="{3BFD4FD0-60A7-488B-BD12-90900BD812D0}"/>
              </a:ext>
            </a:extLst>
          </p:cNvPr>
          <p:cNvSpPr/>
          <p:nvPr/>
        </p:nvSpPr>
        <p:spPr>
          <a:xfrm>
            <a:off x="8614667" y="4941749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URAN</a:t>
            </a:r>
          </a:p>
        </p:txBody>
      </p:sp>
      <p:sp>
        <p:nvSpPr>
          <p:cNvPr id="34" name="Pravokutnik: zaobljeni kutovi 33">
            <a:extLst>
              <a:ext uri="{FF2B5EF4-FFF2-40B4-BE49-F238E27FC236}">
                <a16:creationId xmlns:a16="http://schemas.microsoft.com/office/drawing/2014/main" id="{A3F44277-ADCB-41D1-B87A-C4D7EB52B1E2}"/>
              </a:ext>
            </a:extLst>
          </p:cNvPr>
          <p:cNvSpPr/>
          <p:nvPr/>
        </p:nvSpPr>
        <p:spPr>
          <a:xfrm>
            <a:off x="8392772" y="5824304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NEPTUN</a:t>
            </a:r>
          </a:p>
        </p:txBody>
      </p:sp>
    </p:spTree>
    <p:extLst>
      <p:ext uri="{BB962C8B-B14F-4D97-AF65-F5344CB8AC3E}">
        <p14:creationId xmlns:p14="http://schemas.microsoft.com/office/powerpoint/2010/main" val="33930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24" grpId="0" animBg="1"/>
      <p:bldP spid="25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462537" y="5451673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004901" y="6688563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-487657" y="6329409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40" y="1768477"/>
            <a:ext cx="5710513" cy="3569759"/>
          </a:xfrm>
        </p:spPr>
        <p:txBody>
          <a:bodyPr>
            <a:noAutofit/>
          </a:bodyPr>
          <a:lstStyle/>
          <a:p>
            <a:r>
              <a:rPr lang="hr-HR" dirty="0"/>
              <a:t>Izvor </a:t>
            </a:r>
            <a:r>
              <a:rPr lang="hr-HR" b="1" dirty="0"/>
              <a:t>svjetlosti </a:t>
            </a:r>
            <a:r>
              <a:rPr lang="hr-HR" dirty="0"/>
              <a:t>i </a:t>
            </a:r>
            <a:r>
              <a:rPr lang="hr-HR" b="1" dirty="0"/>
              <a:t>topline </a:t>
            </a:r>
            <a:r>
              <a:rPr lang="hr-HR" dirty="0"/>
              <a:t>za sva bića na Zemlji. </a:t>
            </a:r>
          </a:p>
          <a:p>
            <a:r>
              <a:rPr lang="hr-HR" dirty="0"/>
              <a:t>Sunčeva svjetlost i toplina obasjavaju i zagrijavaju tlo, vodu i zrak te omogućuju </a:t>
            </a:r>
            <a:r>
              <a:rPr lang="hr-HR" b="1" dirty="0"/>
              <a:t>život</a:t>
            </a:r>
            <a:r>
              <a:rPr lang="hr-HR" dirty="0"/>
              <a:t> na Zemlji.</a:t>
            </a:r>
          </a:p>
          <a:p>
            <a:r>
              <a:rPr lang="hr-HR" dirty="0"/>
              <a:t> </a:t>
            </a:r>
            <a:r>
              <a:rPr lang="pl-PL" dirty="0"/>
              <a:t>Najpovoljnija </a:t>
            </a:r>
            <a:r>
              <a:rPr lang="pl-PL" b="1" dirty="0"/>
              <a:t>temperatura </a:t>
            </a:r>
            <a:r>
              <a:rPr lang="pl-PL" dirty="0"/>
              <a:t>za živi svijet u prirodi je od 5 do 30 °C. </a:t>
            </a:r>
            <a:endParaRPr lang="hr-HR" dirty="0"/>
          </a:p>
          <a:p>
            <a:endParaRPr lang="sr-Latn-R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54707" y="5773558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9" y="618790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23317" r="35063" b="37116"/>
          <a:stretch/>
        </p:blipFill>
        <p:spPr>
          <a:xfrm>
            <a:off x="6526478" y="1162754"/>
            <a:ext cx="4753589" cy="4532492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1FD20AFB-2EC1-43D8-827B-E04868F93D57}"/>
              </a:ext>
            </a:extLst>
          </p:cNvPr>
          <p:cNvSpPr txBox="1"/>
          <p:nvPr/>
        </p:nvSpPr>
        <p:spPr>
          <a:xfrm>
            <a:off x="1025383" y="500802"/>
            <a:ext cx="2386013" cy="769441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1">
                    <a:alpha val="85000"/>
                  </a:schemeClr>
                </a:solidFill>
              </a:rPr>
              <a:t>Sunce</a:t>
            </a:r>
          </a:p>
        </p:txBody>
      </p:sp>
    </p:spTree>
    <p:extLst>
      <p:ext uri="{BB962C8B-B14F-4D97-AF65-F5344CB8AC3E}">
        <p14:creationId xmlns:p14="http://schemas.microsoft.com/office/powerpoint/2010/main" val="175143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BBC0A-DF09-AF4B-B9C8-8D9D00AA7E3C}"/>
              </a:ext>
            </a:extLst>
          </p:cNvPr>
          <p:cNvSpPr txBox="1"/>
          <p:nvPr/>
        </p:nvSpPr>
        <p:spPr>
          <a:xfrm>
            <a:off x="1089491" y="484022"/>
            <a:ext cx="5528002" cy="769441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sr-Latn-RS" sz="4400" b="1" dirty="0">
                <a:solidFill>
                  <a:schemeClr val="tx1">
                    <a:alpha val="85000"/>
                  </a:schemeClr>
                </a:solidFill>
              </a:rPr>
              <a:t>Sunce i godišnja doba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B59651-7D6B-074A-8699-34AD489F9DFA}"/>
              </a:ext>
            </a:extLst>
          </p:cNvPr>
          <p:cNvSpPr/>
          <p:nvPr/>
        </p:nvSpPr>
        <p:spPr>
          <a:xfrm>
            <a:off x="11421687" y="-187398"/>
            <a:ext cx="1160387" cy="1056140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A483357-6CCE-4F7E-ACE5-C74ACA10A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44" y="484022"/>
            <a:ext cx="1037572" cy="898612"/>
          </a:xfrm>
          <a:prstGeom prst="rect">
            <a:avLst/>
          </a:prstGeom>
        </p:spPr>
      </p:pic>
      <p:sp>
        <p:nvSpPr>
          <p:cNvPr id="26" name="TekstniOkvir 25">
            <a:extLst>
              <a:ext uri="{FF2B5EF4-FFF2-40B4-BE49-F238E27FC236}">
                <a16:creationId xmlns:a16="http://schemas.microsoft.com/office/drawing/2014/main" id="{A3A28C01-247B-4491-A695-EF59692E68E3}"/>
              </a:ext>
            </a:extLst>
          </p:cNvPr>
          <p:cNvSpPr txBox="1"/>
          <p:nvPr/>
        </p:nvSpPr>
        <p:spPr>
          <a:xfrm>
            <a:off x="7408973" y="1170244"/>
            <a:ext cx="453056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b="1" i="0" u="none" strike="noStrike" baseline="0" dirty="0">
                <a:solidFill>
                  <a:srgbClr val="000000"/>
                </a:solidFill>
                <a:latin typeface="Museo Sans"/>
              </a:rPr>
              <a:t>Ujesen </a:t>
            </a:r>
            <a:r>
              <a:rPr lang="hr-HR" sz="2200" b="0" i="0" u="none" strike="noStrike" baseline="0" dirty="0">
                <a:solidFill>
                  <a:srgbClr val="000000"/>
                </a:solidFill>
                <a:latin typeface="Museo Sans"/>
              </a:rPr>
              <a:t>Sunčeve svjetlosti i topline ima sve manje. Dani postaju kraći, a temperatura zraka sve je niža.</a:t>
            </a:r>
          </a:p>
          <a:p>
            <a:endParaRPr lang="hr-HR" sz="2200" b="0" i="0" u="none" strike="noStrike" baseline="0" dirty="0">
              <a:solidFill>
                <a:srgbClr val="000000"/>
              </a:solidFill>
              <a:latin typeface="Museo Sans"/>
            </a:endParaRPr>
          </a:p>
          <a:p>
            <a:r>
              <a:rPr lang="hr-HR" sz="2200" b="1" dirty="0"/>
              <a:t>Zimi </a:t>
            </a:r>
            <a:r>
              <a:rPr lang="hr-HR" sz="2200" dirty="0"/>
              <a:t>je najmanje Sunčeve svjetlosti i topline. Dani su kratki, a temperatura zraka je niska.</a:t>
            </a:r>
          </a:p>
          <a:p>
            <a:endParaRPr lang="hr-HR" sz="2200" dirty="0"/>
          </a:p>
          <a:p>
            <a:r>
              <a:rPr lang="hr-HR" sz="2200" b="1" dirty="0"/>
              <a:t>U proljeće </a:t>
            </a:r>
            <a:r>
              <a:rPr lang="hr-HR" sz="2200" dirty="0"/>
              <a:t>Sunčeva svjetlost i toplina sve više obasjavaju i zagrijavaju tlo, vodu i zrak. Dani postaju dulji. </a:t>
            </a:r>
          </a:p>
          <a:p>
            <a:endParaRPr lang="hr-HR" sz="2200" b="1" dirty="0"/>
          </a:p>
          <a:p>
            <a:r>
              <a:rPr lang="hr-HR" sz="2200" b="1" dirty="0"/>
              <a:t>Ljeti </a:t>
            </a:r>
            <a:r>
              <a:rPr lang="hr-HR" sz="2200" dirty="0"/>
              <a:t>je najviše Sunčeve svjetlosti i topline. Dani su dugi, a temperatura zraka je viša.  </a:t>
            </a:r>
            <a:r>
              <a:rPr lang="hr-HR" sz="2200" b="0" i="0" u="none" strike="noStrike" baseline="0" dirty="0">
                <a:solidFill>
                  <a:srgbClr val="000000"/>
                </a:solidFill>
                <a:latin typeface="Museo Sans"/>
              </a:rPr>
              <a:t> </a:t>
            </a:r>
            <a:endParaRPr lang="hr-HR" sz="2200" dirty="0"/>
          </a:p>
        </p:txBody>
      </p:sp>
      <p:sp>
        <p:nvSpPr>
          <p:cNvPr id="27" name="Oval 13">
            <a:extLst>
              <a:ext uri="{FF2B5EF4-FFF2-40B4-BE49-F238E27FC236}">
                <a16:creationId xmlns:a16="http://schemas.microsoft.com/office/drawing/2014/main" id="{317975AC-5130-4329-A30E-3130483A989F}"/>
              </a:ext>
            </a:extLst>
          </p:cNvPr>
          <p:cNvSpPr/>
          <p:nvPr/>
        </p:nvSpPr>
        <p:spPr>
          <a:xfrm>
            <a:off x="10465996" y="92730"/>
            <a:ext cx="636513" cy="68582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68C9EF8D-13B1-4F9C-AB2A-268625E41561}"/>
              </a:ext>
            </a:extLst>
          </p:cNvPr>
          <p:cNvSpPr/>
          <p:nvPr/>
        </p:nvSpPr>
        <p:spPr>
          <a:xfrm>
            <a:off x="11167314" y="603011"/>
            <a:ext cx="317459" cy="26573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29B2AF9-8047-4EB8-86E5-852C88AA2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616" y="1750701"/>
            <a:ext cx="6043378" cy="4009733"/>
          </a:xfrm>
          <a:prstGeom prst="rect">
            <a:avLst/>
          </a:prstGeom>
        </p:spPr>
      </p:pic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id="{9613300F-62A4-4F8C-B96F-D5E7A3A0D60B}"/>
              </a:ext>
            </a:extLst>
          </p:cNvPr>
          <p:cNvSpPr/>
          <p:nvPr/>
        </p:nvSpPr>
        <p:spPr>
          <a:xfrm>
            <a:off x="2088537" y="4141063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JESEN</a:t>
            </a:r>
          </a:p>
        </p:txBody>
      </p:sp>
      <p:sp>
        <p:nvSpPr>
          <p:cNvPr id="5" name="Strelica: zakrivljeno prema gore 4">
            <a:extLst>
              <a:ext uri="{FF2B5EF4-FFF2-40B4-BE49-F238E27FC236}">
                <a16:creationId xmlns:a16="http://schemas.microsoft.com/office/drawing/2014/main" id="{B13A2DB4-155A-4F89-A537-EA62FD5D67BF}"/>
              </a:ext>
            </a:extLst>
          </p:cNvPr>
          <p:cNvSpPr/>
          <p:nvPr/>
        </p:nvSpPr>
        <p:spPr>
          <a:xfrm rot="1409337">
            <a:off x="1446768" y="4771093"/>
            <a:ext cx="2326527" cy="626931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22" name="Strelica: zakrivljeno prema gore 21">
            <a:extLst>
              <a:ext uri="{FF2B5EF4-FFF2-40B4-BE49-F238E27FC236}">
                <a16:creationId xmlns:a16="http://schemas.microsoft.com/office/drawing/2014/main" id="{B3A5CAD8-B666-40FC-B325-1128DFE307DD}"/>
              </a:ext>
            </a:extLst>
          </p:cNvPr>
          <p:cNvSpPr/>
          <p:nvPr/>
        </p:nvSpPr>
        <p:spPr>
          <a:xfrm rot="19778552">
            <a:off x="4504115" y="4663838"/>
            <a:ext cx="2326527" cy="626931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0" name="Strelica: zakrivljeno prema gore 29">
            <a:extLst>
              <a:ext uri="{FF2B5EF4-FFF2-40B4-BE49-F238E27FC236}">
                <a16:creationId xmlns:a16="http://schemas.microsoft.com/office/drawing/2014/main" id="{47F8C92A-ACFE-42BA-8E48-0B34F81DBAA0}"/>
              </a:ext>
            </a:extLst>
          </p:cNvPr>
          <p:cNvSpPr/>
          <p:nvPr/>
        </p:nvSpPr>
        <p:spPr>
          <a:xfrm rot="12308021">
            <a:off x="4303084" y="2191050"/>
            <a:ext cx="2451552" cy="626931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5" name="Strelica: zakrivljeno prema gore 34">
            <a:extLst>
              <a:ext uri="{FF2B5EF4-FFF2-40B4-BE49-F238E27FC236}">
                <a16:creationId xmlns:a16="http://schemas.microsoft.com/office/drawing/2014/main" id="{239B7402-CFD1-47A9-92A5-21EDB0983D00}"/>
              </a:ext>
            </a:extLst>
          </p:cNvPr>
          <p:cNvSpPr/>
          <p:nvPr/>
        </p:nvSpPr>
        <p:spPr>
          <a:xfrm rot="9070262">
            <a:off x="1385373" y="2211111"/>
            <a:ext cx="2451552" cy="626931"/>
          </a:xfrm>
          <a:prstGeom prst="curvedUp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36" name="Pravokutnik: zaobljeni kutovi 35">
            <a:extLst>
              <a:ext uri="{FF2B5EF4-FFF2-40B4-BE49-F238E27FC236}">
                <a16:creationId xmlns:a16="http://schemas.microsoft.com/office/drawing/2014/main" id="{E394893C-D25F-46C3-8A4D-12C41045F5A2}"/>
              </a:ext>
            </a:extLst>
          </p:cNvPr>
          <p:cNvSpPr/>
          <p:nvPr/>
        </p:nvSpPr>
        <p:spPr>
          <a:xfrm>
            <a:off x="4654012" y="4699839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ZIMA</a:t>
            </a:r>
          </a:p>
        </p:txBody>
      </p:sp>
      <p:sp>
        <p:nvSpPr>
          <p:cNvPr id="37" name="Pravokutnik: zaobljeni kutovi 36">
            <a:extLst>
              <a:ext uri="{FF2B5EF4-FFF2-40B4-BE49-F238E27FC236}">
                <a16:creationId xmlns:a16="http://schemas.microsoft.com/office/drawing/2014/main" id="{81E4D9E9-B587-4087-AA6A-52751C6FFB69}"/>
              </a:ext>
            </a:extLst>
          </p:cNvPr>
          <p:cNvSpPr/>
          <p:nvPr/>
        </p:nvSpPr>
        <p:spPr>
          <a:xfrm>
            <a:off x="4814889" y="3116568"/>
            <a:ext cx="1197182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PROLJEĆE</a:t>
            </a:r>
          </a:p>
        </p:txBody>
      </p:sp>
      <p:sp>
        <p:nvSpPr>
          <p:cNvPr id="38" name="Pravokutnik: zaobljeni kutovi 37">
            <a:extLst>
              <a:ext uri="{FF2B5EF4-FFF2-40B4-BE49-F238E27FC236}">
                <a16:creationId xmlns:a16="http://schemas.microsoft.com/office/drawing/2014/main" id="{ECC14EF5-DC63-4B35-BD5F-9AE7F2A5ACC8}"/>
              </a:ext>
            </a:extLst>
          </p:cNvPr>
          <p:cNvSpPr/>
          <p:nvPr/>
        </p:nvSpPr>
        <p:spPr>
          <a:xfrm>
            <a:off x="2565695" y="2524576"/>
            <a:ext cx="1042987" cy="38471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LJETO</a:t>
            </a:r>
          </a:p>
        </p:txBody>
      </p:sp>
      <p:sp>
        <p:nvSpPr>
          <p:cNvPr id="39" name="TekstniOkvir 38">
            <a:extLst>
              <a:ext uri="{FF2B5EF4-FFF2-40B4-BE49-F238E27FC236}">
                <a16:creationId xmlns:a16="http://schemas.microsoft.com/office/drawing/2014/main" id="{D5A7495B-8C9E-4270-A1F1-D908018D0FB1}"/>
              </a:ext>
            </a:extLst>
          </p:cNvPr>
          <p:cNvSpPr txBox="1"/>
          <p:nvPr/>
        </p:nvSpPr>
        <p:spPr>
          <a:xfrm>
            <a:off x="1737562" y="5880978"/>
            <a:ext cx="5096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/>
              <a:t>položaj Zemlje </a:t>
            </a:r>
            <a:r>
              <a:rPr lang="hr-HR" sz="2400" dirty="0"/>
              <a:t>u godišnjim dobima</a:t>
            </a:r>
          </a:p>
        </p:txBody>
      </p:sp>
    </p:spTree>
    <p:extLst>
      <p:ext uri="{BB962C8B-B14F-4D97-AF65-F5344CB8AC3E}">
        <p14:creationId xmlns:p14="http://schemas.microsoft.com/office/powerpoint/2010/main" val="229253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22" grpId="0" animBg="1"/>
      <p:bldP spid="30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9463" y="1820842"/>
            <a:ext cx="3440242" cy="3934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Biljke s pomoću Sunčeve svjetlosti unutar zelenog dijela lista </a:t>
            </a:r>
            <a:r>
              <a:rPr lang="hr-HR" sz="3200" b="1" dirty="0"/>
              <a:t>sebi proizvode hranu </a:t>
            </a:r>
            <a:r>
              <a:rPr lang="hr-HR" sz="3200" dirty="0"/>
              <a:t>kojom će se hraniti i mnogi drugi organizmi. </a:t>
            </a:r>
            <a:endParaRPr lang="sr-Latn-R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2" y="538173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" b="2386"/>
          <a:stretch/>
        </p:blipFill>
        <p:spPr>
          <a:xfrm flipH="1">
            <a:off x="1117144" y="1662860"/>
            <a:ext cx="6719887" cy="4250798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4" y="509957"/>
            <a:ext cx="4735016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 biljke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535" y="1650865"/>
            <a:ext cx="2830840" cy="38024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Biljke se </a:t>
            </a:r>
            <a:r>
              <a:rPr lang="hr-HR" sz="3200" b="1" dirty="0"/>
              <a:t>prilagođuju </a:t>
            </a:r>
            <a:r>
              <a:rPr lang="hr-HR" sz="3200" dirty="0"/>
              <a:t>različitoj količini Sunčeve svjetlosti i topline tijekom izmjene godišnjih doba.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1" y="395387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2597"/>
          <a:stretch/>
        </p:blipFill>
        <p:spPr>
          <a:xfrm flipH="1">
            <a:off x="1117144" y="1371672"/>
            <a:ext cx="6893906" cy="436087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3" y="367171"/>
            <a:ext cx="4831835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</a:t>
            </a:r>
            <a:r>
              <a:rPr lang="hr-HR" sz="4000" b="1" i="0" u="none" strike="noStrike" dirty="0">
                <a:solidFill>
                  <a:srgbClr val="000000"/>
                </a:solidFill>
                <a:latin typeface="Museo Sans"/>
              </a:rPr>
              <a:t> </a:t>
            </a:r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biljke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24F6C4B-C64C-4639-88DD-EBD189B70434}"/>
              </a:ext>
            </a:extLst>
          </p:cNvPr>
          <p:cNvSpPr txBox="1"/>
          <p:nvPr/>
        </p:nvSpPr>
        <p:spPr>
          <a:xfrm>
            <a:off x="2033399" y="5897459"/>
            <a:ext cx="4648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0" i="0" u="none" strike="noStrike" baseline="0" dirty="0">
                <a:solidFill>
                  <a:srgbClr val="000000"/>
                </a:solidFill>
                <a:latin typeface="Museo Sans"/>
              </a:rPr>
              <a:t>Grane listopadnog drveća zimi. 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13767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615" y="2661229"/>
            <a:ext cx="2967873" cy="3237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Tijekom zime životinje se različito </a:t>
            </a:r>
            <a:r>
              <a:rPr lang="hr-HR" sz="3200" b="1" dirty="0"/>
              <a:t>prilagođuju </a:t>
            </a:r>
            <a:r>
              <a:rPr lang="hr-HR" sz="3200" dirty="0"/>
              <a:t>nedostatku hrane i topline.</a:t>
            </a:r>
            <a:endParaRPr lang="sr-Latn-R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529886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 b="8030"/>
          <a:stretch/>
        </p:blipFill>
        <p:spPr>
          <a:xfrm flipH="1">
            <a:off x="1117144" y="1510582"/>
            <a:ext cx="6936768" cy="438799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3" y="473453"/>
            <a:ext cx="5509567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</a:t>
            </a:r>
            <a:r>
              <a:rPr lang="hr-HR" sz="4000" b="1" i="0" u="none" strike="noStrike" dirty="0">
                <a:solidFill>
                  <a:srgbClr val="000000"/>
                </a:solidFill>
                <a:latin typeface="Museo Sans"/>
              </a:rPr>
              <a:t> </a:t>
            </a:r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životinje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24F6C4B-C64C-4639-88DD-EBD189B70434}"/>
              </a:ext>
            </a:extLst>
          </p:cNvPr>
          <p:cNvSpPr txBox="1"/>
          <p:nvPr/>
        </p:nvSpPr>
        <p:spPr>
          <a:xfrm>
            <a:off x="1470411" y="6059309"/>
            <a:ext cx="5838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/>
              <a:t>Siva vrana na različite načine pronalazi hranu.</a:t>
            </a:r>
          </a:p>
        </p:txBody>
      </p:sp>
    </p:spTree>
    <p:extLst>
      <p:ext uri="{BB962C8B-B14F-4D97-AF65-F5344CB8AC3E}">
        <p14:creationId xmlns:p14="http://schemas.microsoft.com/office/powerpoint/2010/main" val="12801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6A89E9A-5758-EA4A-91AA-01502DCDDE9E}"/>
              </a:ext>
            </a:extLst>
          </p:cNvPr>
          <p:cNvSpPr/>
          <p:nvPr/>
        </p:nvSpPr>
        <p:spPr>
          <a:xfrm>
            <a:off x="10471253" y="741140"/>
            <a:ext cx="744435" cy="769442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7AC819-1ECC-B34A-B1DC-0C5F9116A52D}"/>
              </a:ext>
            </a:extLst>
          </p:cNvPr>
          <p:cNvSpPr/>
          <p:nvPr/>
        </p:nvSpPr>
        <p:spPr>
          <a:xfrm>
            <a:off x="11455271" y="979394"/>
            <a:ext cx="344434" cy="3388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6F098C-F909-DF46-84C9-9475400702B0}"/>
              </a:ext>
            </a:extLst>
          </p:cNvPr>
          <p:cNvSpPr/>
          <p:nvPr/>
        </p:nvSpPr>
        <p:spPr>
          <a:xfrm>
            <a:off x="11326061" y="-229785"/>
            <a:ext cx="1084729" cy="105718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C73CA-383B-FC41-A45A-0BB507526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7639" y="6164967"/>
            <a:ext cx="4869500" cy="439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dirty="0"/>
              <a:t>Neke životinje zimi miruju.</a:t>
            </a:r>
            <a:endParaRPr lang="sr-Latn-RS" sz="32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57BD9-D64E-B24E-9BD0-22A6D5ED70B0}"/>
              </a:ext>
            </a:extLst>
          </p:cNvPr>
          <p:cNvSpPr/>
          <p:nvPr/>
        </p:nvSpPr>
        <p:spPr>
          <a:xfrm>
            <a:off x="10471253" y="224386"/>
            <a:ext cx="297611" cy="285571"/>
          </a:xfrm>
          <a:prstGeom prst="ellipse">
            <a:avLst/>
          </a:prstGeom>
          <a:solidFill>
            <a:srgbClr val="FFEF32"/>
          </a:solidFill>
          <a:ln>
            <a:solidFill>
              <a:srgbClr val="FFE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2F76F2A-425C-0A48-B669-F565E9A11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1" y="529886"/>
            <a:ext cx="707292" cy="651453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8B2B4735-1BFA-4E98-ACC5-4383DCD57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7" b="2567"/>
          <a:stretch/>
        </p:blipFill>
        <p:spPr>
          <a:xfrm flipH="1">
            <a:off x="2760206" y="1510582"/>
            <a:ext cx="6936768" cy="438799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5A065A54-6142-4440-95EF-C3355EB785B7}"/>
              </a:ext>
            </a:extLst>
          </p:cNvPr>
          <p:cNvSpPr txBox="1"/>
          <p:nvPr/>
        </p:nvSpPr>
        <p:spPr>
          <a:xfrm>
            <a:off x="1117144" y="473453"/>
            <a:ext cx="5477294" cy="707886"/>
          </a:xfrm>
          <a:prstGeom prst="rect">
            <a:avLst/>
          </a:prstGeom>
          <a:solidFill>
            <a:srgbClr val="FFEF32"/>
          </a:solidFill>
        </p:spPr>
        <p:txBody>
          <a:bodyPr wrap="square" rtlCol="0">
            <a:spAutoFit/>
          </a:bodyPr>
          <a:lstStyle/>
          <a:p>
            <a:r>
              <a:rPr lang="hr-HR" sz="4000" b="1" i="0" u="none" strike="noStrike" baseline="0" dirty="0">
                <a:solidFill>
                  <a:srgbClr val="000000"/>
                </a:solidFill>
                <a:latin typeface="Museo Sans"/>
              </a:rPr>
              <a:t>Sunce i   životinje </a:t>
            </a:r>
            <a:endParaRPr lang="sr-Latn-RS" sz="4000" b="1" dirty="0">
              <a:solidFill>
                <a:schemeClr val="tx1">
                  <a:alpha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58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617</Words>
  <Application>Microsoft Office PowerPoint</Application>
  <PresentationFormat>Široki zaslon</PresentationFormat>
  <Paragraphs>124</Paragraphs>
  <Slides>27</Slides>
  <Notes>0</Notes>
  <HiddenSlides>0</HiddenSlides>
  <MMClips>12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5" baseType="lpstr">
      <vt:lpstr>AcmeFont</vt:lpstr>
      <vt:lpstr>Arial</vt:lpstr>
      <vt:lpstr>Calibri</vt:lpstr>
      <vt:lpstr>Calibri Light</vt:lpstr>
      <vt:lpstr>Museo Sans</vt:lpstr>
      <vt:lpstr>Segoe UI Black</vt:lpstr>
      <vt:lpstr>Sitka Banner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Sunce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Zvjezdana Kurtalj</dc:creator>
  <cp:lastModifiedBy>Zvjezdana Kurtalj</cp:lastModifiedBy>
  <cp:revision>95</cp:revision>
  <dcterms:created xsi:type="dcterms:W3CDTF">2021-04-30T15:58:43Z</dcterms:created>
  <dcterms:modified xsi:type="dcterms:W3CDTF">2021-08-19T14:07:51Z</dcterms:modified>
</cp:coreProperties>
</file>