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6" r:id="rId4"/>
    <p:sldId id="277" r:id="rId5"/>
    <p:sldId id="258" r:id="rId6"/>
    <p:sldId id="260" r:id="rId7"/>
    <p:sldId id="278" r:id="rId8"/>
    <p:sldId id="275" r:id="rId9"/>
    <p:sldId id="27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vijetli stil 3 - Isticanj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il teme 1 - Isticanj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Bez stila, bez rešetk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resource/1275372/njema&#269;ki-jezik/wie-ist-das-wetter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QzyrmhmKmQ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display?v=p4jk7329n16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dirty="0"/>
              <a:t>Modul 3, </a:t>
            </a:r>
            <a:r>
              <a:rPr lang="hr-HR" b="1" dirty="0" err="1"/>
              <a:t>Lektion</a:t>
            </a:r>
            <a:r>
              <a:rPr lang="hr-HR" b="1" dirty="0"/>
              <a:t> 8</a:t>
            </a:r>
            <a:br>
              <a:rPr lang="hr-HR" b="1" dirty="0"/>
            </a:br>
            <a:r>
              <a:rPr lang="hr-HR" b="1" dirty="0" err="1"/>
              <a:t>Wetter</a:t>
            </a:r>
            <a:r>
              <a:rPr lang="hr-HR" b="1" dirty="0"/>
              <a:t> </a:t>
            </a:r>
            <a:r>
              <a:rPr lang="hr-HR" b="1" dirty="0" err="1"/>
              <a:t>und</a:t>
            </a:r>
            <a:r>
              <a:rPr lang="hr-HR" b="1" dirty="0"/>
              <a:t> </a:t>
            </a:r>
            <a:r>
              <a:rPr lang="hr-HR" b="1" dirty="0" err="1"/>
              <a:t>Zeit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47A6736-CE97-4ED8-AB79-7D31DB74D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hr-HR" b="1" dirty="0" err="1"/>
              <a:t>Die</a:t>
            </a:r>
            <a:r>
              <a:rPr lang="hr-HR" b="1" dirty="0"/>
              <a:t> </a:t>
            </a:r>
            <a:r>
              <a:rPr lang="hr-HR" b="1" dirty="0" err="1"/>
              <a:t>Monate</a:t>
            </a:r>
            <a:endParaRPr lang="hr-HR" dirty="0">
              <a:solidFill>
                <a:srgbClr val="FFFFFF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3E3737-8812-437F-A990-582BCCD5D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dirty="0">
                <a:solidFill>
                  <a:srgbClr val="FFFFFF"/>
                </a:solidFill>
              </a:rPr>
              <a:t>Ishodi: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>
                <a:solidFill>
                  <a:srgbClr val="FFFFFF"/>
                </a:solidFill>
              </a:rPr>
              <a:t>imenovati mjesece u godini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1"/>
                </a:solidFill>
              </a:rPr>
              <a:t>upotrijebiti pravilno prijedlog </a:t>
            </a:r>
            <a:r>
              <a:rPr lang="hr-HR" i="1" dirty="0">
                <a:solidFill>
                  <a:schemeClr val="bg1"/>
                </a:solidFill>
              </a:rPr>
              <a:t>im</a:t>
            </a:r>
            <a:r>
              <a:rPr lang="hr-HR" dirty="0">
                <a:solidFill>
                  <a:schemeClr val="bg1"/>
                </a:solidFill>
              </a:rPr>
              <a:t> uz mjesece</a:t>
            </a:r>
          </a:p>
          <a:p>
            <a:pPr marL="0" indent="0">
              <a:buNone/>
            </a:pPr>
            <a:endParaRPr lang="hr-HR" dirty="0">
              <a:solidFill>
                <a:srgbClr val="FFFFFF"/>
              </a:solidFill>
            </a:endParaRPr>
          </a:p>
        </p:txBody>
      </p:sp>
      <p:pic>
        <p:nvPicPr>
          <p:cNvPr id="7" name="Slika 6" descr="Slika na kojoj se prikazuje hrana&#10;&#10;Opis je automatski generiran">
            <a:extLst>
              <a:ext uri="{FF2B5EF4-FFF2-40B4-BE49-F238E27FC236}">
                <a16:creationId xmlns:a16="http://schemas.microsoft.com/office/drawing/2014/main" id="{DC01F104-6768-40AC-A0A8-3423EC8D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92" y="834501"/>
            <a:ext cx="3987529" cy="438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99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E4475521-D086-4D6B-9DC9-B5ECD0724617}"/>
              </a:ext>
            </a:extLst>
          </p:cNvPr>
          <p:cNvSpPr/>
          <p:nvPr/>
        </p:nvSpPr>
        <p:spPr>
          <a:xfrm>
            <a:off x="1358283" y="2690336"/>
            <a:ext cx="87267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hr-HR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https://wordwall.net/resource/1275372/njemački-jezik/wie-ist-das-wetter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hr-H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neblig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maglovito </a:t>
            </a:r>
          </a:p>
          <a:p>
            <a:pPr indent="457200" algn="just"/>
            <a:r>
              <a:rPr lang="hr-H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wolkig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oblačno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88ED07ED-D2BE-49F5-A1D1-39EDA79D6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4400"/>
          </a:xfrm>
        </p:spPr>
        <p:txBody>
          <a:bodyPr/>
          <a:lstStyle/>
          <a:p>
            <a:r>
              <a:rPr lang="hr-HR" dirty="0" err="1"/>
              <a:t>Wir</a:t>
            </a:r>
            <a:r>
              <a:rPr lang="hr-HR" dirty="0"/>
              <a:t> </a:t>
            </a:r>
            <a:r>
              <a:rPr lang="hr-HR" dirty="0" err="1"/>
              <a:t>wiederholen</a:t>
            </a: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98F9D9F-7ACA-4D3D-BFFA-4F3D17027894}"/>
              </a:ext>
            </a:extLst>
          </p:cNvPr>
          <p:cNvSpPr txBox="1"/>
          <p:nvPr/>
        </p:nvSpPr>
        <p:spPr>
          <a:xfrm>
            <a:off x="1580225" y="4740676"/>
            <a:ext cx="568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Kliknite na link i ponovite opis godišnjih doba.</a:t>
            </a:r>
          </a:p>
        </p:txBody>
      </p:sp>
    </p:spTree>
    <p:extLst>
      <p:ext uri="{BB962C8B-B14F-4D97-AF65-F5344CB8AC3E}">
        <p14:creationId xmlns:p14="http://schemas.microsoft.com/office/powerpoint/2010/main" val="3550272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9B49C347-017C-4FC9-A015-98CD058A4F2F}"/>
              </a:ext>
            </a:extLst>
          </p:cNvPr>
          <p:cNvSpPr/>
          <p:nvPr/>
        </p:nvSpPr>
        <p:spPr>
          <a:xfrm>
            <a:off x="1689716" y="195167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Mjeseci u njemačkom jeziku vrlo su slični nazivima mjeseca u engleskom jeziku tako da ćete ih brzo zapamtiti. Idemo ih nabrojati: 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hr-HR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https://www.youtube.com/watch?v=NQzyrmhmKmQ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242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27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Naslov 3">
            <a:extLst>
              <a:ext uri="{FF2B5EF4-FFF2-40B4-BE49-F238E27FC236}">
                <a16:creationId xmlns:a16="http://schemas.microsoft.com/office/drawing/2014/main" id="{62DAD6EC-AE78-408F-B0A0-7A0420E2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Jahreszeiten (godišnja doba)</a:t>
            </a:r>
          </a:p>
        </p:txBody>
      </p:sp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0BB85ACC-083E-4CB6-9E70-9CA69B508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285750"/>
            <a:ext cx="6343650" cy="394792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6C75C10E-261C-4E07-8550-300DFB754CBB}"/>
              </a:ext>
            </a:extLst>
          </p:cNvPr>
          <p:cNvSpPr txBox="1"/>
          <p:nvPr/>
        </p:nvSpPr>
        <p:spPr>
          <a:xfrm>
            <a:off x="1509204" y="5894773"/>
            <a:ext cx="5912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Pročitajte godišnja doba i mjesece naglas.</a:t>
            </a:r>
          </a:p>
        </p:txBody>
      </p:sp>
    </p:spTree>
    <p:extLst>
      <p:ext uri="{BB962C8B-B14F-4D97-AF65-F5344CB8AC3E}">
        <p14:creationId xmlns:p14="http://schemas.microsoft.com/office/powerpoint/2010/main" val="1776935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DA4C07AB-ED14-4B82-AE53-91712240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594" y="666547"/>
            <a:ext cx="3647376" cy="27864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/>
              <a:t>Die </a:t>
            </a:r>
            <a:r>
              <a:rPr lang="en-US" sz="5400" dirty="0" err="1"/>
              <a:t>Monate</a:t>
            </a:r>
            <a:br>
              <a:rPr lang="en-US" sz="5400" dirty="0"/>
            </a:br>
            <a:endParaRPr lang="en-US" sz="5400" dirty="0"/>
          </a:p>
        </p:txBody>
      </p:sp>
      <p:pic>
        <p:nvPicPr>
          <p:cNvPr id="4" name="Slika 3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id="{A5085EF6-98A1-4A18-A527-99DC5CB1F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65" r="-1" b="-1"/>
          <a:stretch/>
        </p:blipFill>
        <p:spPr>
          <a:xfrm>
            <a:off x="888603" y="1261330"/>
            <a:ext cx="4973212" cy="4335340"/>
          </a:xfrm>
          <a:prstGeom prst="rect">
            <a:avLst/>
          </a:prstGeom>
        </p:spPr>
      </p:pic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2837899F-F501-42E6-9726-240A1492CF5D}"/>
              </a:ext>
            </a:extLst>
          </p:cNvPr>
          <p:cNvSpPr/>
          <p:nvPr/>
        </p:nvSpPr>
        <p:spPr>
          <a:xfrm>
            <a:off x="7425267" y="3343275"/>
            <a:ext cx="2637881" cy="19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im</a:t>
            </a:r>
            <a:r>
              <a:rPr lang="hr-HR" dirty="0"/>
              <a:t> Januar</a:t>
            </a:r>
          </a:p>
          <a:p>
            <a:pPr algn="ctr"/>
            <a:r>
              <a:rPr lang="hr-HR" b="1" dirty="0"/>
              <a:t>im</a:t>
            </a:r>
            <a:r>
              <a:rPr lang="hr-HR" dirty="0"/>
              <a:t> Februar</a:t>
            </a:r>
          </a:p>
          <a:p>
            <a:pPr algn="ctr"/>
            <a:r>
              <a:rPr lang="hr-HR" dirty="0"/>
              <a:t>…</a:t>
            </a:r>
          </a:p>
          <a:p>
            <a:pPr algn="ctr"/>
            <a:r>
              <a:rPr lang="hr-HR" dirty="0"/>
              <a:t>(</a:t>
            </a:r>
            <a:r>
              <a:rPr lang="hr-HR" b="1" dirty="0"/>
              <a:t>im</a:t>
            </a:r>
            <a:r>
              <a:rPr lang="hr-HR" dirty="0"/>
              <a:t> </a:t>
            </a:r>
            <a:r>
              <a:rPr lang="hr-HR" dirty="0" err="1"/>
              <a:t>Herbst</a:t>
            </a:r>
            <a:r>
              <a:rPr lang="hr-HR" dirty="0"/>
              <a:t>, </a:t>
            </a:r>
            <a:r>
              <a:rPr lang="hr-HR" b="1" dirty="0"/>
              <a:t>am</a:t>
            </a:r>
            <a:r>
              <a:rPr lang="hr-HR" dirty="0"/>
              <a:t> </a:t>
            </a:r>
            <a:r>
              <a:rPr lang="hr-HR" dirty="0" err="1"/>
              <a:t>Montag</a:t>
            </a:r>
            <a:r>
              <a:rPr lang="hr-HR" dirty="0"/>
              <a:t>)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64493F0-2088-4432-97FA-D5ACAE95FD35}"/>
              </a:ext>
            </a:extLst>
          </p:cNvPr>
          <p:cNvSpPr txBox="1"/>
          <p:nvPr/>
        </p:nvSpPr>
        <p:spPr>
          <a:xfrm>
            <a:off x="1491449" y="5885895"/>
            <a:ext cx="534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Prepišite naslov, mjesece i prijevod u bilježnicu.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34AE686-4E85-4BE9-8BAA-F922BA1F3BB3}"/>
              </a:ext>
            </a:extLst>
          </p:cNvPr>
          <p:cNvSpPr txBox="1"/>
          <p:nvPr/>
        </p:nvSpPr>
        <p:spPr>
          <a:xfrm>
            <a:off x="7199790" y="5388746"/>
            <a:ext cx="3293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Ako želimo reći: </a:t>
            </a:r>
            <a:r>
              <a:rPr lang="hr-HR" i="1" dirty="0"/>
              <a:t>u siječnju, u veljači</a:t>
            </a:r>
            <a:r>
              <a:rPr lang="hr-HR" dirty="0"/>
              <a:t>, koristimo riječ </a:t>
            </a:r>
            <a:r>
              <a:rPr lang="hr-HR" b="1" dirty="0"/>
              <a:t>im</a:t>
            </a:r>
            <a:r>
              <a:rPr lang="hr-HR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00671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0CCB13D3-B487-4FAB-A085-C6ADC741D12D}"/>
              </a:ext>
            </a:extLst>
          </p:cNvPr>
          <p:cNvSpPr/>
          <p:nvPr/>
        </p:nvSpPr>
        <p:spPr>
          <a:xfrm>
            <a:off x="2121763" y="1997476"/>
            <a:ext cx="70222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0050" algn="just">
              <a:spcAft>
                <a:spcPts val="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sljedećoj poveznici provjerite koliko ste zapamtili. Poredajte mjesece po redu – nakon što odaberete mjesec, pronađite mu mjesto i kliknite na strelicu. Poslušajte i pjesmu u 3. zadatku.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00050" algn="just">
              <a:spcAft>
                <a:spcPts val="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400050" algn="just">
              <a:spcAft>
                <a:spcPts val="0"/>
              </a:spcAft>
            </a:pPr>
            <a:r>
              <a:rPr lang="hr-HR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https://learningapps.org/display?v=p4jk7329n16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75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DA4C07AB-ED14-4B82-AE53-91712240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5208542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Radna bilježnica, str. </a:t>
            </a:r>
            <a:r>
              <a:rPr lang="en-US" sz="3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6</a:t>
            </a:r>
            <a:r>
              <a:rPr lang="hr-HR" sz="3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6</a:t>
            </a:r>
            <a:br>
              <a:rPr lang="en-US" sz="3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hr-HR" sz="3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Zadaci 6., 7.</a:t>
            </a:r>
            <a:br>
              <a:rPr lang="en-US" sz="3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Slika 3" descr="Slika na kojoj se prikazuje na otvorenom, cesta, ulica, znak&#10;&#10;Opis je automatski generiran">
            <a:extLst>
              <a:ext uri="{FF2B5EF4-FFF2-40B4-BE49-F238E27FC236}">
                <a16:creationId xmlns:a16="http://schemas.microsoft.com/office/drawing/2014/main" id="{FC0E4314-3842-43BE-AAF5-F9BB60A1A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03" y="1766940"/>
            <a:ext cx="4887354" cy="33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73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crtež&#10;&#10;Opis je automatski generiran">
            <a:extLst>
              <a:ext uri="{FF2B5EF4-FFF2-40B4-BE49-F238E27FC236}">
                <a16:creationId xmlns:a16="http://schemas.microsoft.com/office/drawing/2014/main" id="{19B884A2-75B0-484E-9A65-1B624B4A4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775" y="943945"/>
            <a:ext cx="2076450" cy="220027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E293B94-36E0-4004-B0E2-0A07BBF329C0}"/>
              </a:ext>
            </a:extLst>
          </p:cNvPr>
          <p:cNvSpPr txBox="1"/>
          <p:nvPr/>
        </p:nvSpPr>
        <p:spPr>
          <a:xfrm>
            <a:off x="1526959" y="3675355"/>
            <a:ext cx="620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err="1">
                <a:solidFill>
                  <a:srgbClr val="00B050"/>
                </a:solidFill>
              </a:rPr>
              <a:t>Auf</a:t>
            </a:r>
            <a:r>
              <a:rPr lang="hr-HR" sz="3600" dirty="0">
                <a:solidFill>
                  <a:srgbClr val="00B050"/>
                </a:solidFill>
              </a:rPr>
              <a:t> </a:t>
            </a:r>
            <a:r>
              <a:rPr lang="hr-HR" sz="3600" dirty="0" err="1">
                <a:solidFill>
                  <a:srgbClr val="00B050"/>
                </a:solidFill>
              </a:rPr>
              <a:t>Wiedersehen</a:t>
            </a:r>
            <a:r>
              <a:rPr lang="hr-HR" sz="3600" dirty="0">
                <a:solidFill>
                  <a:srgbClr val="00B050"/>
                </a:solidFill>
              </a:rPr>
              <a:t>! </a:t>
            </a:r>
            <a:r>
              <a:rPr lang="hr-HR" sz="36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hr-HR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24149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208</Words>
  <Application>Microsoft Office PowerPoint</Application>
  <PresentationFormat>Široki zaslon</PresentationFormat>
  <Paragraphs>30</Paragraphs>
  <Slides>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5" baseType="lpstr">
      <vt:lpstr>Arial</vt:lpstr>
      <vt:lpstr>Calibri</vt:lpstr>
      <vt:lpstr>Trebuchet MS</vt:lpstr>
      <vt:lpstr>Wingdings</vt:lpstr>
      <vt:lpstr>Wingdings 3</vt:lpstr>
      <vt:lpstr>Faseta</vt:lpstr>
      <vt:lpstr>Modul 3, Lektion 8 Wetter und Zeit</vt:lpstr>
      <vt:lpstr>Die Monate</vt:lpstr>
      <vt:lpstr>Wir wiederholen</vt:lpstr>
      <vt:lpstr>PowerPoint prezentacija</vt:lpstr>
      <vt:lpstr>Jahreszeiten (godišnja doba)</vt:lpstr>
      <vt:lpstr>Die Monate </vt:lpstr>
      <vt:lpstr>PowerPoint prezentacija</vt:lpstr>
      <vt:lpstr>Radna bilježnica, str. 66 Zadaci 6., 7.   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 3, Lektion 8 Wetter und Zeit</dc:title>
  <dc:creator>Marija Žokvić</dc:creator>
  <cp:lastModifiedBy>Marija Žokvić</cp:lastModifiedBy>
  <cp:revision>8</cp:revision>
  <dcterms:created xsi:type="dcterms:W3CDTF">2020-05-24T18:54:56Z</dcterms:created>
  <dcterms:modified xsi:type="dcterms:W3CDTF">2020-05-24T19:17:23Z</dcterms:modified>
</cp:coreProperties>
</file>