
<file path=[Content_Types].xml><?xml version="1.0" encoding="utf-8"?>
<Types xmlns="http://schemas.openxmlformats.org/package/2006/content-types">
  <Default Extension="jfif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75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1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f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hyperlink" Target="https://www.google.com/url?sa=i&amp;url=https%3A%2F%2Fwww.amazon.fr%2FWAS-IST-Kindergarten-Band-Jahreszeiten%2Fdp%2F378861921X&amp;psig=AOvVaw3XMFKQsdgT0tZiBH5bJsRi&amp;ust=1589811931079000&amp;source=images&amp;cd=vfe&amp;ved=2ahUKEwjXjsiMjbvpAhWVs6QKHQkGCJYQr4kDegUIARDoAQ" TargetMode="External"/><Relationship Id="rId4" Type="http://schemas.openxmlformats.org/officeDocument/2006/relationships/image" Target="../media/image8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9.jfif"/><Relationship Id="rId4" Type="http://schemas.openxmlformats.org/officeDocument/2006/relationships/hyperlink" Target="https://learningapps.org/display?v=p4jk7329n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Modul 3, </a:t>
            </a:r>
            <a:r>
              <a:rPr lang="hr-HR" b="1" dirty="0" err="1"/>
              <a:t>Lektion</a:t>
            </a:r>
            <a:r>
              <a:rPr lang="hr-HR" b="1" dirty="0"/>
              <a:t> 8</a:t>
            </a:r>
            <a:br>
              <a:rPr lang="hr-HR" b="1" dirty="0"/>
            </a:br>
            <a:r>
              <a:rPr lang="hr-HR" b="1" dirty="0" err="1"/>
              <a:t>Wetter</a:t>
            </a:r>
            <a:r>
              <a:rPr lang="hr-HR" b="1" dirty="0"/>
              <a:t> </a:t>
            </a:r>
            <a:r>
              <a:rPr lang="hr-HR" b="1" dirty="0" err="1"/>
              <a:t>und</a:t>
            </a:r>
            <a:r>
              <a:rPr lang="hr-HR" b="1" dirty="0"/>
              <a:t> </a:t>
            </a:r>
            <a:r>
              <a:rPr lang="hr-HR" b="1" dirty="0" err="1"/>
              <a:t>Zeit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Udžbenik, str. 89.</a:t>
            </a:r>
            <a:endParaRPr lang="en-US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12558EE9-C5B7-456E-B211-2EBEFB317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ež&#10;&#10;Opis je automatski generiran">
            <a:extLst>
              <a:ext uri="{FF2B5EF4-FFF2-40B4-BE49-F238E27FC236}">
                <a16:creationId xmlns:a16="http://schemas.microsoft.com/office/drawing/2014/main" id="{19B884A2-75B0-484E-9A65-1B624B4A4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943945"/>
            <a:ext cx="2076450" cy="220027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E293B94-36E0-4004-B0E2-0A07BBF329C0}"/>
              </a:ext>
            </a:extLst>
          </p:cNvPr>
          <p:cNvSpPr txBox="1"/>
          <p:nvPr/>
        </p:nvSpPr>
        <p:spPr>
          <a:xfrm>
            <a:off x="1526959" y="3675355"/>
            <a:ext cx="620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>
                <a:solidFill>
                  <a:srgbClr val="00B050"/>
                </a:solidFill>
              </a:rPr>
              <a:t>Auf</a:t>
            </a:r>
            <a:r>
              <a:rPr lang="hr-HR" sz="3600" dirty="0">
                <a:solidFill>
                  <a:srgbClr val="00B050"/>
                </a:solidFill>
              </a:rPr>
              <a:t> </a:t>
            </a:r>
            <a:r>
              <a:rPr lang="hr-HR" sz="3600" dirty="0" err="1">
                <a:solidFill>
                  <a:srgbClr val="00B050"/>
                </a:solidFill>
              </a:rPr>
              <a:t>Wiedersehen</a:t>
            </a:r>
            <a:r>
              <a:rPr lang="hr-HR" sz="3600" dirty="0">
                <a:solidFill>
                  <a:srgbClr val="00B050"/>
                </a:solidFill>
              </a:rPr>
              <a:t>! </a:t>
            </a:r>
            <a:r>
              <a:rPr lang="hr-HR" sz="36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hr-HR" sz="3600" dirty="0">
              <a:solidFill>
                <a:srgbClr val="00B050"/>
              </a:solidFill>
            </a:endParaRPr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3A32C0DD-2F68-450B-A229-3248D083B5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47A6736-CE97-4ED8-AB79-7D31DB74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hr-HR" b="1" dirty="0" err="1"/>
              <a:t>Wie</a:t>
            </a:r>
            <a:r>
              <a:rPr lang="hr-HR" b="1" dirty="0"/>
              <a:t> </a:t>
            </a:r>
            <a:r>
              <a:rPr lang="hr-HR" b="1" dirty="0" err="1"/>
              <a:t>ist</a:t>
            </a:r>
            <a:r>
              <a:rPr lang="hr-HR" b="1" dirty="0"/>
              <a:t> </a:t>
            </a:r>
            <a:r>
              <a:rPr lang="hr-HR" b="1" dirty="0" err="1"/>
              <a:t>das</a:t>
            </a:r>
            <a:r>
              <a:rPr lang="hr-HR" b="1" dirty="0"/>
              <a:t> </a:t>
            </a:r>
            <a:r>
              <a:rPr lang="hr-HR" b="1" dirty="0" err="1"/>
              <a:t>Wetter</a:t>
            </a:r>
            <a:r>
              <a:rPr lang="hr-HR" b="1" dirty="0"/>
              <a:t>?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3E3737-8812-437F-A990-582BCCD5D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FFFF"/>
                </a:solidFill>
              </a:rPr>
              <a:t>Ishodi: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FFFF"/>
                </a:solidFill>
              </a:rPr>
              <a:t>imenovati godišnja doba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FFFF"/>
                </a:solidFill>
              </a:rPr>
              <a:t>kratko opisati godišnja doba</a:t>
            </a:r>
          </a:p>
          <a:p>
            <a:pPr lvl="0"/>
            <a:endParaRPr lang="hr-HR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7" name="Slika 6" descr="Slika na kojoj se prikazuje hrana&#10;&#10;Opis je automatski generiran">
            <a:extLst>
              <a:ext uri="{FF2B5EF4-FFF2-40B4-BE49-F238E27FC236}">
                <a16:creationId xmlns:a16="http://schemas.microsoft.com/office/drawing/2014/main" id="{DC01F104-6768-40AC-A0A8-3423EC8D5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92" y="834501"/>
            <a:ext cx="3987529" cy="4385569"/>
          </a:xfrm>
          <a:prstGeom prst="rect">
            <a:avLst/>
          </a:prstGeom>
        </p:spPr>
      </p:pic>
      <p:pic>
        <p:nvPicPr>
          <p:cNvPr id="8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B0721187-A2C6-4A2F-9238-D69453F769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2DAD6EC-AE78-408F-B0A0-7A0420E2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43050"/>
          </a:xfrm>
        </p:spPr>
        <p:txBody>
          <a:bodyPr>
            <a:normAutofit/>
          </a:bodyPr>
          <a:lstStyle/>
          <a:p>
            <a:r>
              <a:rPr lang="hr-HR" dirty="0" err="1"/>
              <a:t>Jahreszeiten</a:t>
            </a:r>
            <a:r>
              <a:rPr lang="hr-HR" dirty="0"/>
              <a:t> (godišnja doba)</a:t>
            </a:r>
          </a:p>
        </p:txBody>
      </p:sp>
      <p:graphicFrame>
        <p:nvGraphicFramePr>
          <p:cNvPr id="2" name="Tablica 2">
            <a:extLst>
              <a:ext uri="{FF2B5EF4-FFF2-40B4-BE49-F238E27FC236}">
                <a16:creationId xmlns:a16="http://schemas.microsoft.com/office/drawing/2014/main" id="{5BAA044F-5557-4D7D-A156-CFD28FAFC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73695"/>
              </p:ext>
            </p:extLst>
          </p:nvPr>
        </p:nvGraphicFramePr>
        <p:xfrm>
          <a:off x="1162974" y="1802743"/>
          <a:ext cx="734183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701">
                  <a:extLst>
                    <a:ext uri="{9D8B030D-6E8A-4147-A177-3AD203B41FA5}">
                      <a16:colId xmlns:a16="http://schemas.microsoft.com/office/drawing/2014/main" val="785437419"/>
                    </a:ext>
                  </a:extLst>
                </a:gridCol>
                <a:gridCol w="3677132">
                  <a:extLst>
                    <a:ext uri="{9D8B030D-6E8A-4147-A177-3AD203B41FA5}">
                      <a16:colId xmlns:a16="http://schemas.microsoft.com/office/drawing/2014/main" val="2902489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800" b="1" kern="1200" dirty="0" err="1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</a:t>
                      </a:r>
                      <a:r>
                        <a:rPr lang="hr-HR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Frühling</a:t>
                      </a:r>
                      <a:r>
                        <a:rPr lang="hr-HR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proljeće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  <a:p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  <a:p>
                      <a:r>
                        <a:rPr lang="hr-HR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</a:t>
                      </a:r>
                      <a:r>
                        <a:rPr lang="hr-HR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Sommer</a:t>
                      </a:r>
                      <a:r>
                        <a:rPr lang="hr-HR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ljeto</a:t>
                      </a:r>
                    </a:p>
                    <a:p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</a:t>
                      </a:r>
                      <a:r>
                        <a:rPr lang="hr-HR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Herbst</a:t>
                      </a:r>
                      <a:r>
                        <a:rPr lang="hr-HR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jesen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	</a:t>
                      </a:r>
                    </a:p>
                    <a:p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Winter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zima				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</a:t>
                      </a:r>
                      <a:r>
                        <a:rPr lang="hr-HR" sz="1800" b="1" kern="1200" dirty="0" err="1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</a:t>
                      </a:r>
                      <a:r>
                        <a:rPr lang="hr-HR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warm</a:t>
                      </a:r>
                      <a:r>
                        <a:rPr lang="hr-HR" sz="1800" b="1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Toplo je. </a:t>
                      </a:r>
                      <a:endParaRPr lang="hr-HR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</a:t>
                      </a:r>
                      <a:r>
                        <a:rPr lang="hr-HR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</a:t>
                      </a:r>
                      <a:r>
                        <a:rPr lang="hr-HR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sonnig</a:t>
                      </a:r>
                      <a:r>
                        <a:rPr lang="hr-HR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Sunčano je.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</a:t>
                      </a:r>
                      <a:r>
                        <a:rPr lang="hr-HR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</a:t>
                      </a:r>
                      <a:r>
                        <a:rPr lang="hr-HR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windig</a:t>
                      </a:r>
                      <a:r>
                        <a:rPr lang="hr-HR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Puše vjetar.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</a:t>
                      </a:r>
                      <a:r>
                        <a:rPr lang="hr-HR" sz="18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regnet</a:t>
                      </a:r>
                      <a:r>
                        <a:rPr lang="hr-HR" sz="18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Pada kiša.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kalt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Hladno je.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schneit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Pada snijeg.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71059"/>
                  </a:ext>
                </a:extLst>
              </a:tr>
            </a:tbl>
          </a:graphicData>
        </a:graphic>
      </p:graphicFrame>
      <p:pic>
        <p:nvPicPr>
          <p:cNvPr id="3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B82939A8-21D8-4D8D-90BF-E1D2A981E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4D68F31-B717-405E-8FDA-18AB5EF2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80E025-48FA-41BF-B643-0F8A44B90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B9DE0C2-FDAC-4F0A-87F8-E88ECD0E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511C30BC-C353-4E3B-B27A-79E55CA45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476261E9-EE37-4446-8A99-BF1624CA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ED67AA56-9A94-4774-8196-23D0C538D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51ABDD58-0B98-40D3-8540-6BD3C22D2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C1221CB9-937E-4D51-A315-FCDE0A77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84AE7C0B-B7D8-4F7A-A31B-6704BC4A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6AF0C9F-08B9-458B-B540-A8E3913D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6FD06311-3180-43A6-86B8-4D1F153FE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Naslov 5">
            <a:extLst>
              <a:ext uri="{FF2B5EF4-FFF2-40B4-BE49-F238E27FC236}">
                <a16:creationId xmlns:a16="http://schemas.microsoft.com/office/drawing/2014/main" id="{B76704CF-93DB-4776-A530-3F702D47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4010" y="1740421"/>
            <a:ext cx="2968188" cy="2328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dirty="0" err="1"/>
              <a:t>Welche</a:t>
            </a:r>
            <a:r>
              <a:rPr lang="en-US" sz="4600" dirty="0"/>
              <a:t> </a:t>
            </a:r>
            <a:r>
              <a:rPr lang="en-US" sz="4600" dirty="0" err="1"/>
              <a:t>Jahreszeit</a:t>
            </a:r>
            <a:r>
              <a:rPr lang="en-US" sz="4600" dirty="0"/>
              <a:t> </a:t>
            </a:r>
            <a:r>
              <a:rPr lang="en-US" sz="4600" dirty="0" err="1"/>
              <a:t>ist</a:t>
            </a:r>
            <a:r>
              <a:rPr lang="en-US" sz="4600" dirty="0"/>
              <a:t> das?</a:t>
            </a:r>
          </a:p>
        </p:txBody>
      </p:sp>
      <p:pic>
        <p:nvPicPr>
          <p:cNvPr id="25" name="Slika 24" descr="Slika na kojoj se prikazuje stol&#10;&#10;Opis je automatski generiran">
            <a:extLst>
              <a:ext uri="{FF2B5EF4-FFF2-40B4-BE49-F238E27FC236}">
                <a16:creationId xmlns:a16="http://schemas.microsoft.com/office/drawing/2014/main" id="{B408D30D-D9EF-4478-AE7B-B904D3EF1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168" y="1142131"/>
            <a:ext cx="2485900" cy="1930228"/>
          </a:xfrm>
          <a:prstGeom prst="rect">
            <a:avLst/>
          </a:prstGeom>
        </p:spPr>
      </p:pic>
      <p:pic>
        <p:nvPicPr>
          <p:cNvPr id="27" name="Slika 26" descr="Slika na kojoj se prikazuje cvijet, trava, biljka, na otvorenom&#10;&#10;Opis je automatski generiran">
            <a:extLst>
              <a:ext uri="{FF2B5EF4-FFF2-40B4-BE49-F238E27FC236}">
                <a16:creationId xmlns:a16="http://schemas.microsoft.com/office/drawing/2014/main" id="{5247AF63-E1A4-4263-B72E-7A53F3FE5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71" y="1215934"/>
            <a:ext cx="2485900" cy="1654253"/>
          </a:xfrm>
          <a:prstGeom prst="rect">
            <a:avLst/>
          </a:prstGeom>
        </p:spPr>
      </p:pic>
      <p:pic>
        <p:nvPicPr>
          <p:cNvPr id="9" name="Slika 8" descr="Slika na kojoj se prikazuje crtež, sat&#10;&#10;Opis je automatski generiran">
            <a:extLst>
              <a:ext uri="{FF2B5EF4-FFF2-40B4-BE49-F238E27FC236}">
                <a16:creationId xmlns:a16="http://schemas.microsoft.com/office/drawing/2014/main" id="{4512D4B8-9941-48E2-A433-0C9CF6387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639" y="3710050"/>
            <a:ext cx="2485900" cy="24859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26B64B3-1657-4669-8535-002873783D0F}"/>
              </a:ext>
            </a:extLst>
          </p:cNvPr>
          <p:cNvSpPr txBox="1"/>
          <p:nvPr/>
        </p:nvSpPr>
        <p:spPr>
          <a:xfrm>
            <a:off x="4521440" y="5544210"/>
            <a:ext cx="45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 err="1"/>
              <a:t>Die</a:t>
            </a:r>
            <a:r>
              <a:rPr lang="hr-HR" dirty="0"/>
              <a:t> Kinder </a:t>
            </a:r>
            <a:r>
              <a:rPr lang="hr-HR" dirty="0" err="1"/>
              <a:t>fahren</a:t>
            </a:r>
            <a:r>
              <a:rPr lang="hr-HR" dirty="0"/>
              <a:t> </a:t>
            </a:r>
            <a:r>
              <a:rPr lang="hr-HR" dirty="0" err="1"/>
              <a:t>Schlitten</a:t>
            </a:r>
            <a:r>
              <a:rPr lang="hr-HR" dirty="0"/>
              <a:t>.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C086FEB5-A183-4A0D-9843-B3CB17C77847}"/>
              </a:ext>
            </a:extLst>
          </p:cNvPr>
          <p:cNvSpPr txBox="1"/>
          <p:nvPr/>
        </p:nvSpPr>
        <p:spPr>
          <a:xfrm>
            <a:off x="4568873" y="3078086"/>
            <a:ext cx="45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 err="1"/>
              <a:t>Die</a:t>
            </a:r>
            <a:r>
              <a:rPr lang="hr-HR" dirty="0"/>
              <a:t> Kinder </a:t>
            </a:r>
            <a:r>
              <a:rPr lang="hr-HR" dirty="0" err="1"/>
              <a:t>baden</a:t>
            </a:r>
            <a:r>
              <a:rPr lang="hr-HR" dirty="0"/>
              <a:t> im </a:t>
            </a:r>
            <a:r>
              <a:rPr lang="hr-HR" dirty="0" err="1"/>
              <a:t>Meer</a:t>
            </a:r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799B92B0-F0C5-4087-ABD9-43224A7269C5}"/>
              </a:ext>
            </a:extLst>
          </p:cNvPr>
          <p:cNvSpPr txBox="1"/>
          <p:nvPr/>
        </p:nvSpPr>
        <p:spPr>
          <a:xfrm>
            <a:off x="786549" y="2842847"/>
            <a:ext cx="45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Blumen</a:t>
            </a:r>
            <a:r>
              <a:rPr lang="hr-HR" dirty="0"/>
              <a:t> </a:t>
            </a:r>
            <a:r>
              <a:rPr lang="hr-HR" dirty="0" err="1"/>
              <a:t>sind</a:t>
            </a:r>
            <a:r>
              <a:rPr lang="hr-HR" dirty="0"/>
              <a:t> bunt. 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058090CF-5188-4608-B514-CCDB5B448D6E}"/>
              </a:ext>
            </a:extLst>
          </p:cNvPr>
          <p:cNvSpPr txBox="1"/>
          <p:nvPr/>
        </p:nvSpPr>
        <p:spPr>
          <a:xfrm>
            <a:off x="983144" y="5768806"/>
            <a:ext cx="454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 err="1"/>
              <a:t>Der</a:t>
            </a:r>
            <a:r>
              <a:rPr lang="hr-HR" dirty="0"/>
              <a:t> </a:t>
            </a:r>
            <a:r>
              <a:rPr lang="hr-HR" dirty="0" err="1"/>
              <a:t>Baum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orange</a:t>
            </a:r>
            <a:r>
              <a:rPr lang="hr-HR" dirty="0"/>
              <a:t>. </a:t>
            </a:r>
          </a:p>
        </p:txBody>
      </p:sp>
      <p:pic>
        <p:nvPicPr>
          <p:cNvPr id="31" name="Slika 30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02F7DAAE-F77E-4942-9CFC-8EC4DC440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402" y="3760409"/>
            <a:ext cx="2343150" cy="1952625"/>
          </a:xfrm>
          <a:prstGeom prst="rect">
            <a:avLst/>
          </a:prstGeom>
        </p:spPr>
      </p:pic>
      <p:pic>
        <p:nvPicPr>
          <p:cNvPr id="3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8A463A92-F8FF-4C49-8680-750732ADA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0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5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A4C07AB-ED14-4B82-AE53-917122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AB, Seite 64</a:t>
            </a:r>
            <a:b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Aufgabe 1, 2</a:t>
            </a:r>
            <a:b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Slika 17" descr="Slika na kojoj se prikazuje sjedenje, znak, hrana&#10;&#10;Opis je automatski generiran">
            <a:extLst>
              <a:ext uri="{FF2B5EF4-FFF2-40B4-BE49-F238E27FC236}">
                <a16:creationId xmlns:a16="http://schemas.microsoft.com/office/drawing/2014/main" id="{6F950A3A-1CC7-42FD-957F-6BD0982CA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03" y="2207161"/>
            <a:ext cx="4887354" cy="2443677"/>
          </a:xfrm>
          <a:prstGeom prst="rect">
            <a:avLst/>
          </a:prstGeom>
        </p:spPr>
      </p:pic>
      <p:pic>
        <p:nvPicPr>
          <p:cNvPr id="20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17839D36-6337-472C-8E97-4A1724BD9F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47A6736-CE97-4ED8-AB79-7D31DB74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Was machen wir im Sommer?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hrana, mnogo&#10;&#10;Opis je automatski generiran">
            <a:extLst>
              <a:ext uri="{FF2B5EF4-FFF2-40B4-BE49-F238E27FC236}">
                <a16:creationId xmlns:a16="http://schemas.microsoft.com/office/drawing/2014/main" id="{1CA5BC1B-4C31-4CF7-8DD8-E35EB6F70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19" y="1644332"/>
            <a:ext cx="5267767" cy="353377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3E3737-8812-437F-A990-582BCCD5D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>
                <a:solidFill>
                  <a:srgbClr val="FFFFFF"/>
                </a:solidFill>
              </a:rPr>
              <a:t>Ishodi: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>
                <a:solidFill>
                  <a:srgbClr val="FFFFFF"/>
                </a:solidFill>
              </a:rPr>
              <a:t>reći što radimo u određeno godišnje doba te što se događa s prirodom</a:t>
            </a:r>
          </a:p>
          <a:p>
            <a:pPr marL="0" indent="0">
              <a:buNone/>
            </a:pP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A5E332D1-85A1-48A1-B313-33237D1F8ADB}"/>
              </a:ext>
            </a:extLst>
          </p:cNvPr>
          <p:cNvSpPr/>
          <p:nvPr/>
        </p:nvSpPr>
        <p:spPr>
          <a:xfrm>
            <a:off x="280947" y="5178106"/>
            <a:ext cx="2566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3C4043"/>
                </a:solidFill>
                <a:latin typeface="Roboto-Medium"/>
                <a:hlinkClick r:id="rId5"/>
              </a:rPr>
              <a:t>Amazon.fr - WAS IST WAS Band 1</a:t>
            </a:r>
            <a:endParaRPr lang="de-DE" sz="1200" b="0" i="0" strike="noStrike" dirty="0">
              <a:solidFill>
                <a:srgbClr val="3C4043"/>
              </a:solidFill>
              <a:effectLst/>
              <a:latin typeface="Roboto-Medium"/>
              <a:hlinkClick r:id="rId5"/>
            </a:endParaRPr>
          </a:p>
        </p:txBody>
      </p:sp>
      <p:pic>
        <p:nvPicPr>
          <p:cNvPr id="8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DB7625C-F8B8-42AA-8016-21B1F903D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2DAD6EC-AE78-408F-B0A0-7A0420E2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24722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machen</a:t>
            </a:r>
            <a:r>
              <a:rPr lang="hr-HR" dirty="0"/>
              <a:t> </a:t>
            </a:r>
            <a:r>
              <a:rPr lang="hr-HR" dirty="0" err="1"/>
              <a:t>wir</a:t>
            </a:r>
            <a:r>
              <a:rPr lang="hr-HR" dirty="0"/>
              <a:t> im </a:t>
            </a:r>
            <a:r>
              <a:rPr lang="hr-HR" dirty="0" err="1"/>
              <a:t>Sommer</a:t>
            </a:r>
            <a:r>
              <a:rPr lang="hr-HR" dirty="0"/>
              <a:t>?</a:t>
            </a:r>
            <a:br>
              <a:rPr lang="hr-HR" dirty="0"/>
            </a:br>
            <a:r>
              <a:rPr lang="hr-HR" dirty="0"/>
              <a:t>						</a:t>
            </a:r>
            <a:r>
              <a:rPr lang="hr-HR" dirty="0">
                <a:solidFill>
                  <a:srgbClr val="FFFF00"/>
                </a:solidFill>
              </a:rPr>
              <a:t>   im </a:t>
            </a:r>
            <a:r>
              <a:rPr lang="hr-HR" b="1" dirty="0" err="1">
                <a:solidFill>
                  <a:srgbClr val="FFFF00"/>
                </a:solidFill>
              </a:rPr>
              <a:t>Frühling</a:t>
            </a:r>
            <a:r>
              <a:rPr lang="hr-HR" b="1" dirty="0">
                <a:solidFill>
                  <a:srgbClr val="FFFF00"/>
                </a:solidFill>
              </a:rPr>
              <a:t>?</a:t>
            </a:r>
            <a:br>
              <a:rPr lang="hr-HR" b="1" dirty="0">
                <a:solidFill>
                  <a:srgbClr val="FFFF00"/>
                </a:solidFill>
              </a:rPr>
            </a:br>
            <a:r>
              <a:rPr lang="hr-HR" b="1" dirty="0">
                <a:solidFill>
                  <a:srgbClr val="FFFF00"/>
                </a:solidFill>
              </a:rPr>
              <a:t>						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   im </a:t>
            </a:r>
            <a:r>
              <a:rPr lang="hr-HR" b="1" dirty="0" err="1">
                <a:solidFill>
                  <a:schemeClr val="accent5">
                    <a:lumMod val="75000"/>
                  </a:schemeClr>
                </a:solidFill>
              </a:rPr>
              <a:t>Herbst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br>
              <a:rPr lang="hr-H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						   </a:t>
            </a:r>
            <a:r>
              <a:rPr lang="hr-HR" b="1" dirty="0">
                <a:solidFill>
                  <a:schemeClr val="tx1"/>
                </a:solidFill>
              </a:rPr>
              <a:t>im </a:t>
            </a:r>
            <a:r>
              <a:rPr lang="hr-HR" b="1" dirty="0" err="1">
                <a:solidFill>
                  <a:schemeClr val="tx1"/>
                </a:solidFill>
              </a:rPr>
              <a:t>Winter</a:t>
            </a:r>
            <a:r>
              <a:rPr lang="hr-HR" b="1" dirty="0">
                <a:solidFill>
                  <a:schemeClr val="tx1"/>
                </a:solidFill>
              </a:rPr>
              <a:t>?</a:t>
            </a:r>
            <a:endParaRPr lang="hr-HR" dirty="0">
              <a:solidFill>
                <a:schemeClr val="tx1"/>
              </a:solidFill>
            </a:endParaRPr>
          </a:p>
        </p:txBody>
      </p:sp>
      <p:graphicFrame>
        <p:nvGraphicFramePr>
          <p:cNvPr id="2" name="Tablica 2">
            <a:extLst>
              <a:ext uri="{FF2B5EF4-FFF2-40B4-BE49-F238E27FC236}">
                <a16:creationId xmlns:a16="http://schemas.microsoft.com/office/drawing/2014/main" id="{5BAA044F-5557-4D7D-A156-CFD28FAFC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394236"/>
              </p:ext>
            </p:extLst>
          </p:nvPr>
        </p:nvGraphicFramePr>
        <p:xfrm>
          <a:off x="1100830" y="3338580"/>
          <a:ext cx="734183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701">
                  <a:extLst>
                    <a:ext uri="{9D8B030D-6E8A-4147-A177-3AD203B41FA5}">
                      <a16:colId xmlns:a16="http://schemas.microsoft.com/office/drawing/2014/main" val="785437419"/>
                    </a:ext>
                  </a:extLst>
                </a:gridCol>
                <a:gridCol w="3677132">
                  <a:extLst>
                    <a:ext uri="{9D8B030D-6E8A-4147-A177-3AD203B41FA5}">
                      <a16:colId xmlns:a16="http://schemas.microsoft.com/office/drawing/2014/main" val="2902489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Kinder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baden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Meer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Blumen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sind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bunt. </a:t>
                      </a:r>
                    </a:p>
                    <a:p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Baum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grün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Ich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baue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einen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Schneemann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Ich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bleibe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Hause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Kinder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fahren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Schlitten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Djeca se kupaju u moru.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Cvijeće je šareno.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Drvo je zeleno.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Pravim snjegovića.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Ostajem kod kuće.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Djeca se sanjkaju.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71059"/>
                  </a:ext>
                </a:extLst>
              </a:tr>
            </a:tbl>
          </a:graphicData>
        </a:graphic>
      </p:graphicFrame>
      <p:pic>
        <p:nvPicPr>
          <p:cNvPr id="3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A801006F-3947-44CF-B77A-5E0C3AE828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9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3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A4C07AB-ED14-4B82-AE53-917122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261331"/>
            <a:ext cx="3508586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hr-HR" sz="2200" dirty="0"/>
              <a:t>Provjerite razumijete li rečenice te ih pridružite točnom godišnjem dobu</a:t>
            </a:r>
            <a:r>
              <a:rPr lang="en-US" sz="2200" dirty="0"/>
              <a:t>. 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hr-HR" sz="2000" u="sng" dirty="0">
                <a:hlinkClick r:id="rId4"/>
              </a:rPr>
              <a:t>https://learningapps.org/display?v=p4jk7329n16</a:t>
            </a:r>
            <a:r>
              <a:rPr lang="hr-HR" sz="2000" u="sng" dirty="0"/>
              <a:t>   (Zadatak 1)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Slik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6B017672-277E-4FF0-BD1B-80AB9EBA15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075" b="-1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  <p:pic>
        <p:nvPicPr>
          <p:cNvPr id="3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DD7F2698-0F3E-4658-96EE-4F09292BC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A4C07AB-ED14-4B82-AE53-917122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AB, Seite 64</a:t>
            </a:r>
            <a:b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Aufgabe 3</a:t>
            </a:r>
            <a:b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Seite 65</a:t>
            </a:r>
            <a:b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Aufgabe 4</a:t>
            </a:r>
            <a:b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Slika 3" descr="Slika na kojoj se prikazuje na otvorenom, cesta, ulica, znak&#10;&#10;Opis je automatski generiran">
            <a:extLst>
              <a:ext uri="{FF2B5EF4-FFF2-40B4-BE49-F238E27FC236}">
                <a16:creationId xmlns:a16="http://schemas.microsoft.com/office/drawing/2014/main" id="{FC0E4314-3842-43BE-AAF5-F9BB60A1A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03" y="1766940"/>
            <a:ext cx="4887354" cy="3324119"/>
          </a:xfrm>
          <a:prstGeom prst="rect">
            <a:avLst/>
          </a:prstGeom>
        </p:spPr>
      </p:pic>
      <p:pic>
        <p:nvPicPr>
          <p:cNvPr id="5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7FA66E1E-82BB-4601-8CD9-BDAD38FB6B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317</Words>
  <Application>Microsoft Office PowerPoint</Application>
  <PresentationFormat>Široki zaslon</PresentationFormat>
  <Paragraphs>55</Paragraphs>
  <Slides>10</Slides>
  <Notes>0</Notes>
  <HiddenSlides>0</HiddenSlides>
  <MMClips>10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Roboto-Medium</vt:lpstr>
      <vt:lpstr>Trebuchet MS</vt:lpstr>
      <vt:lpstr>Wingdings</vt:lpstr>
      <vt:lpstr>Wingdings 3</vt:lpstr>
      <vt:lpstr>Faseta</vt:lpstr>
      <vt:lpstr>Modul 3, Lektion 8 Wetter und Zeit</vt:lpstr>
      <vt:lpstr>Wie ist das Wetter?</vt:lpstr>
      <vt:lpstr>Jahreszeiten (godišnja doba)</vt:lpstr>
      <vt:lpstr>Welche Jahreszeit ist das?</vt:lpstr>
      <vt:lpstr>AB, Seite 64 Aufgabe 1, 2 </vt:lpstr>
      <vt:lpstr>Was machen wir im Sommer?</vt:lpstr>
      <vt:lpstr>Was machen wir im Sommer?          im Frühling?          im Herbst?          im Winter?</vt:lpstr>
      <vt:lpstr>Provjerite razumijete li rečenice te ih pridružite točnom godišnjem dobu.    https://learningapps.org/display?v=p4jk7329n16   (Zadatak 1) </vt:lpstr>
      <vt:lpstr>AB, Seite 64 Aufgabe 3  Seite 65 Aufgabe 4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3, Lektion 8 Wetter und Zeit</dc:title>
  <dc:creator>Marija Žokvić</dc:creator>
  <cp:lastModifiedBy>Marija Žokvić</cp:lastModifiedBy>
  <cp:revision>10</cp:revision>
  <dcterms:created xsi:type="dcterms:W3CDTF">2020-05-17T12:41:41Z</dcterms:created>
  <dcterms:modified xsi:type="dcterms:W3CDTF">2020-05-17T15:10:12Z</dcterms:modified>
</cp:coreProperties>
</file>