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gNI4tTpsObRRvgF78JLaQu1l7mEQ==" r:id="rId34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drana 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4" descr="lenta prav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70752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887718" y="9580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/>
              <a:t>Tko je ukrao mamino srce</a:t>
            </a:r>
            <a:endParaRPr/>
          </a:p>
        </p:txBody>
      </p:sp>
      <p:sp>
        <p:nvSpPr>
          <p:cNvPr id="125" name="Google Shape;125;p9"/>
          <p:cNvSpPr txBox="1"/>
          <p:nvPr/>
        </p:nvSpPr>
        <p:spPr>
          <a:xfrm>
            <a:off x="6452361" y="2182017"/>
            <a:ext cx="3832723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Ksenija Grozdanić</a:t>
            </a:r>
            <a:endParaRPr sz="3200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4661" y="2828344"/>
            <a:ext cx="4480000" cy="25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27" name="Google Shape;12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1" y="2828344"/>
            <a:ext cx="3785915" cy="25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887718" y="7491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 i lijepo i dobro</a:t>
            </a:r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1067739" y="2604237"/>
            <a:ext cx="10096130" cy="282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Petak je! Odmorite se!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Nazovi prijatelja telefonom.</a:t>
            </a:r>
            <a:endParaRPr/>
          </a:p>
        </p:txBody>
      </p:sp>
      <p:pic>
        <p:nvPicPr>
          <p:cNvPr id="225" name="Google Shape;225;p20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654" y="3828038"/>
            <a:ext cx="1883617" cy="1997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 descr="Slika na kojoj se prikazuje soba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2353" y="1032646"/>
            <a:ext cx="2990051" cy="2373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Koga dječak zove telefonom? 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je Tomica zvao policiju?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Htio je prijaviti krađu jednog srca.</a:t>
            </a:r>
            <a:endParaRPr sz="2800" i="1"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Dječak zove policiju.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policajac želio doznati? </a:t>
            </a:r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body" idx="1"/>
          </p:nvPr>
        </p:nvSpPr>
        <p:spPr>
          <a:xfrm>
            <a:off x="1336341" y="4038430"/>
            <a:ext cx="6050778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Želio je doznati kada je ukradeno srce.</a:t>
            </a:r>
            <a:endParaRPr sz="2800" i="1"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policajac misli da će teško pronaći lopova? </a:t>
            </a:r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Zato što je prošlo 5 i pol mjeseci.</a:t>
            </a:r>
            <a:endParaRPr sz="2800" i="1" dirty="0"/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7476" y="1038919"/>
            <a:ext cx="3803342" cy="380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Koji je još podatak bio potreban policajcu? </a:t>
            </a: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je dječak opisao sumnjivca?</a:t>
            </a:r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1"/>
          </p:nvPr>
        </p:nvSpPr>
        <p:spPr>
          <a:xfrm>
            <a:off x="1211236" y="2527007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Bio je zamotan u tamnoplavu dekicu i imao je tamnoplavu kapicu.</a:t>
            </a:r>
            <a:endParaRPr sz="2800" i="1"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1"/>
          </p:nvPr>
        </p:nvSpPr>
        <p:spPr>
          <a:xfrm>
            <a:off x="1211236" y="1168599"/>
            <a:ext cx="727236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Kako je sumnjivac bio maskiran.</a:t>
            </a:r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još Tomici smetalo kod sumnjivca?</a:t>
            </a: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690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Vrištao je i plakao bez prestanka.</a:t>
            </a:r>
            <a:endParaRPr sz="2800" i="1"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Gdje se sumnjivac ugnijezdio? </a:t>
            </a:r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Sumnjivac se ugnijezdio kod mame.</a:t>
            </a:r>
            <a:endParaRPr sz="2800" i="1"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26101">
            <a:off x="8673545" y="3108928"/>
            <a:ext cx="1329715" cy="265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838199" y="619514"/>
            <a:ext cx="9138314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Što je policajac zaključio? </a:t>
            </a: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body" idx="1"/>
          </p:nvPr>
        </p:nvSpPr>
        <p:spPr>
          <a:xfrm>
            <a:off x="838199" y="196855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se Tomica osjeća?</a:t>
            </a:r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body" idx="1"/>
          </p:nvPr>
        </p:nvSpPr>
        <p:spPr>
          <a:xfrm>
            <a:off x="1129043" y="2597180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Osjeća da nije mami bitan.</a:t>
            </a:r>
            <a:endParaRPr sz="2800" i="1"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816588" y="1243634"/>
            <a:ext cx="11453886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75"/>
              <a:buNone/>
            </a:pPr>
            <a:r>
              <a:rPr lang="hr-HR" sz="2775" i="1"/>
              <a:t>Zaključio je da mama voli sumnjivca i da je Tomica ljubomoran na brata.</a:t>
            </a:r>
            <a:endParaRPr sz="2775" i="1"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963303" y="3409808"/>
            <a:ext cx="786493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Koje je objašnjenje Tomici dao policajac?</a:t>
            </a:r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1336340" y="4038430"/>
            <a:ext cx="6944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Mama voli podjednako svoju djecu.</a:t>
            </a:r>
            <a:endParaRPr sz="2800" i="1"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963303" y="4851059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Kako se Tomica uvjerio u maminu ljubav? </a:t>
            </a:r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1336340" y="5400144"/>
            <a:ext cx="1066459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/>
              <a:t>Zagrlio je mamu, a ona mu je uzvratila zagrljajem.</a:t>
            </a:r>
            <a:endParaRPr sz="2800" i="1"/>
          </a:p>
        </p:txBody>
      </p:sp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2100021"/>
            <a:ext cx="3467100" cy="248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495298" y="763004"/>
            <a:ext cx="10896601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Zašto mama pruža više pozornosti i brige novorođenom bratu? 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495298" y="2035948"/>
            <a:ext cx="9867901" cy="97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 dirty="0"/>
              <a:t> Kako starija braća i sestre mogu pomoći mami oko mlađeg brata ili sestrice? </a:t>
            </a:r>
            <a:endParaRPr dirty="0"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1336341" y="3036762"/>
            <a:ext cx="464322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Pokaži svojim primjerom!</a:t>
            </a:r>
            <a:endParaRPr sz="2800" i="1" dirty="0"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1336339" y="1312089"/>
            <a:ext cx="66158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 i="1"/>
              <a:t>Brat je malen i ne može ništa sam.</a:t>
            </a:r>
            <a:endParaRPr i="1"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1336339" y="3601326"/>
            <a:ext cx="6944059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Budi brižan prema njima!</a:t>
            </a:r>
            <a:endParaRPr sz="2800" i="1"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495298" y="4356860"/>
            <a:ext cx="9013210" cy="54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Tko sudjeluje u telefonskom razgovoru?  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1336340" y="4905945"/>
            <a:ext cx="10664591" cy="100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Sudjeluju govornik (govori, sluša) i sugovornik (sluša i odgovara).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hr-HR" sz="2800" i="1" dirty="0"/>
              <a:t>U razgovoru se izmjenjuju uloge. </a:t>
            </a:r>
            <a:endParaRPr sz="2800" i="1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Pravila telefoniranja:</a:t>
            </a:r>
            <a:endParaRPr/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2957819" y="1712082"/>
            <a:ext cx="3646182" cy="296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1. Pozdravi!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2. Predstavi se!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3. Reci koga trebaš!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4. Reci što trebaš!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5. Zahvali i pozdravi!</a:t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887800" y="4673600"/>
            <a:ext cx="10515600" cy="646200"/>
          </a:xfrm>
          <a:prstGeom prst="rect">
            <a:avLst/>
          </a:prstGeom>
          <a:noFill/>
          <a:ln w="38100" cap="flat" cmpd="sng">
            <a:solidFill>
              <a:srgbClr val="B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Telefonski razgovor treba biti </a:t>
            </a: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kratak, jasan i uljudan.</a:t>
            </a:r>
            <a:endParaRPr sz="3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938518" y="1508882"/>
            <a:ext cx="10541193" cy="396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POLICAJAC ANTE: Dobar dan, izvolite! Na dužnosti je za vas policajac Ante!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DJEČAK TOMICA: Halo, ovdje Tomica.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 b="1"/>
              <a:t>Prijavljujem krađu jednog srca. I molim vas da primjereno kaznite krivca!</a:t>
            </a:r>
            <a:endParaRPr sz="3200"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860422" y="9175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što smo naučili</a:t>
            </a: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2117719" y="2929386"/>
            <a:ext cx="5579618" cy="97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hr-HR"/>
              <a:t> </a:t>
            </a:r>
            <a:r>
              <a:rPr lang="hr-HR" u="sng">
                <a:solidFill>
                  <a:schemeClr val="hlink"/>
                </a:solidFill>
                <a:hlinkClick r:id="rId3"/>
              </a:rPr>
              <a:t>Telefonski razgovor</a:t>
            </a:r>
            <a:endParaRPr/>
          </a:p>
        </p:txBody>
      </p:sp>
      <p:pic>
        <p:nvPicPr>
          <p:cNvPr id="196" name="Google Shape;196;p16" descr="Slika na kojoj se prikazuje crtež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5879" y="2471902"/>
            <a:ext cx="3203340" cy="33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466274" y="752864"/>
            <a:ext cx="4695005" cy="82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Harfa</a:t>
            </a: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189599" y="1689023"/>
            <a:ext cx="4840200" cy="2397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Harfa je vrlo staro </a:t>
            </a:r>
            <a:r>
              <a:rPr lang="hr-HR" sz="2800" b="0" i="0" u="none" strike="noStrike" cap="none" dirty="0" err="1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trzalačko</a:t>
            </a: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glazbalo. </a:t>
            </a: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hr-HR" sz="2800" dirty="0">
              <a:solidFill>
                <a:srgbClr val="0000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Svirali su je u dalekoj prošlosti u raznim </a:t>
            </a:r>
            <a:r>
              <a:rPr lang="hr-HR" sz="2800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</a:t>
            </a:r>
            <a:r>
              <a:rPr lang="hr-HR" sz="2800" b="0" i="0" u="none" strike="noStrike" cap="none" dirty="0">
                <a:solidFill>
                  <a:srgbClr val="00000A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ijelovima svijeta. </a:t>
            </a:r>
            <a:endParaRPr sz="2800" b="0" i="0" u="none" strike="noStrike" cap="none" dirty="0">
              <a:solidFill>
                <a:srgbClr val="00000A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500" y="1013561"/>
            <a:ext cx="6757918" cy="44982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385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Quattrocento Sans</vt:lpstr>
      <vt:lpstr>Calibri</vt:lpstr>
      <vt:lpstr>Noto Sans Symbols</vt:lpstr>
      <vt:lpstr>Arial</vt:lpstr>
      <vt:lpstr>Office Theme</vt:lpstr>
      <vt:lpstr>Tko je ukrao mamino srce</vt:lpstr>
      <vt:lpstr>PowerPoint Presentation</vt:lpstr>
      <vt:lpstr>PowerPoint Presentation</vt:lpstr>
      <vt:lpstr>PowerPoint Presentation</vt:lpstr>
      <vt:lpstr>PowerPoint Presentation</vt:lpstr>
      <vt:lpstr>Pravila telefoniranja:</vt:lpstr>
      <vt:lpstr>PowerPoint Presentation</vt:lpstr>
      <vt:lpstr>Ponovimo što smo naučili</vt:lpstr>
      <vt:lpstr>Harfa</vt:lpstr>
      <vt:lpstr>Domaća zadaća i lijepo i dobro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polak</dc:creator>
  <cp:lastModifiedBy>Home</cp:lastModifiedBy>
  <cp:revision>6</cp:revision>
  <dcterms:created xsi:type="dcterms:W3CDTF">2017-12-15T12:14:31Z</dcterms:created>
  <dcterms:modified xsi:type="dcterms:W3CDTF">2020-05-06T07:45:51Z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