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635" autoAdjust="0"/>
  </p:normalViewPr>
  <p:slideViewPr>
    <p:cSldViewPr snapToGrid="0">
      <p:cViewPr varScale="1">
        <p:scale>
          <a:sx n="62" d="100"/>
          <a:sy n="62" d="100"/>
        </p:scale>
        <p:origin x="105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6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312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01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688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39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27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13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91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52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949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26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295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98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72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073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092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3D16A7-D5A9-4049-B6DA-5072BBBBEB42}" type="datetimeFigureOut">
              <a:rPr lang="hr-HR" smtClean="0"/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F2DC79-5058-471C-B486-8D2017D552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676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B484B2-93AD-453A-B6E8-64C20C021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4803" y="457199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hr-HR" sz="9600" b="1" u="sng" dirty="0">
                <a:solidFill>
                  <a:schemeClr val="accent6">
                    <a:lumMod val="75000"/>
                  </a:schemeClr>
                </a:solidFill>
              </a:rPr>
              <a:t>  KUĆNI LJUBIMCI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DF40210-D80A-4EED-AE7E-05F06B930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2672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C5F42E-0A3B-44A0-8026-3F4AB9A9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-503583"/>
            <a:ext cx="472178" cy="8375374"/>
          </a:xfrm>
        </p:spPr>
        <p:txBody>
          <a:bodyPr>
            <a:normAutofit/>
          </a:bodyPr>
          <a:lstStyle/>
          <a:p>
            <a:r>
              <a:rPr lang="hr-HR" sz="6000" dirty="0"/>
              <a:t>hrčci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D002BBC-D76E-4E89-A146-420A7A3B8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774" y="3790075"/>
            <a:ext cx="8362916" cy="18796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 </a:t>
            </a:r>
            <a:r>
              <a:rPr lang="hr-HR" sz="2800" dirty="0">
                <a:solidFill>
                  <a:schemeClr val="tx1"/>
                </a:solidFill>
              </a:rPr>
              <a:t>Kao kućne životinje drže se pretežno zlatni hrčci i različite druge patuljaste vrste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F8D2120-528F-43A3-8190-15053A3229AE}"/>
              </a:ext>
            </a:extLst>
          </p:cNvPr>
          <p:cNvSpPr/>
          <p:nvPr/>
        </p:nvSpPr>
        <p:spPr>
          <a:xfrm>
            <a:off x="1669774" y="702365"/>
            <a:ext cx="739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Hrčci</a:t>
            </a:r>
            <a:r>
              <a:rPr lang="hr-HR" sz="2400" dirty="0">
                <a:latin typeface="Arial" panose="020B0604020202020204" pitchFamily="34" charset="0"/>
              </a:rPr>
              <a:t> su glodavci aktivni pretežno u sumrak</a:t>
            </a:r>
            <a:endParaRPr lang="hr-HR" sz="24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170FB40-DEA2-4DB4-B9A7-71AA11FBDA4A}"/>
              </a:ext>
            </a:extLst>
          </p:cNvPr>
          <p:cNvSpPr/>
          <p:nvPr/>
        </p:nvSpPr>
        <p:spPr>
          <a:xfrm>
            <a:off x="1669774" y="2107096"/>
            <a:ext cx="7173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</a:rPr>
              <a:t>U prirodi Europe živi jedino poljski ili europski hrčak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15603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32B35A-6906-45A5-8D16-2CB3948B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51" y="4657814"/>
            <a:ext cx="8534400" cy="1507067"/>
          </a:xfrm>
        </p:spPr>
        <p:txBody>
          <a:bodyPr>
            <a:normAutofit/>
          </a:bodyPr>
          <a:lstStyle/>
          <a:p>
            <a:r>
              <a:rPr lang="hr-HR" sz="6000" dirty="0"/>
              <a:t>Papige su šarene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7349DED-E2BF-42EA-BA04-DF80D1E4D1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9" y="334958"/>
            <a:ext cx="4203806" cy="3614738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194A980A-0B47-4811-91C6-0B396C0A7A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385528"/>
            <a:ext cx="5558032" cy="3614738"/>
          </a:xfrm>
        </p:spPr>
      </p:pic>
    </p:spTree>
    <p:extLst>
      <p:ext uri="{BB962C8B-B14F-4D97-AF65-F5344CB8AC3E}">
        <p14:creationId xmlns:p14="http://schemas.microsoft.com/office/powerpoint/2010/main" val="293851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F12987-0541-4A21-9496-4D69104D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-463825"/>
            <a:ext cx="601248" cy="7792278"/>
          </a:xfrm>
        </p:spPr>
        <p:txBody>
          <a:bodyPr>
            <a:normAutofit/>
          </a:bodyPr>
          <a:lstStyle/>
          <a:p>
            <a:r>
              <a:rPr lang="hr-HR" sz="4800" dirty="0"/>
              <a:t>papige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9B440D0-57AD-4E2F-90CB-DA66AB576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6665" y="3266661"/>
            <a:ext cx="8535988" cy="1879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Pojedine vrste znaju pjevat , a neke  mogu naučiti govoriti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0E35DBA-E339-4CD8-AE40-44DEF857B1C6}"/>
              </a:ext>
            </a:extLst>
          </p:cNvPr>
          <p:cNvSpPr/>
          <p:nvPr/>
        </p:nvSpPr>
        <p:spPr>
          <a:xfrm>
            <a:off x="1696278" y="543339"/>
            <a:ext cx="7447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Papige</a:t>
            </a:r>
            <a:r>
              <a:rPr lang="hr-HR" sz="2400" dirty="0">
                <a:latin typeface="Arial" panose="020B0604020202020204" pitchFamily="34" charset="0"/>
              </a:rPr>
              <a:t>, </a:t>
            </a:r>
            <a:r>
              <a:rPr lang="hr-HR" sz="2400" b="1" dirty="0">
                <a:latin typeface="Arial" panose="020B0604020202020204" pitchFamily="34" charset="0"/>
              </a:rPr>
              <a:t>papagaji</a:t>
            </a:r>
            <a:r>
              <a:rPr lang="hr-HR" sz="2400" dirty="0">
                <a:latin typeface="Arial" panose="020B0604020202020204" pitchFamily="34" charset="0"/>
              </a:rPr>
              <a:t> ponekad i </a:t>
            </a:r>
            <a:r>
              <a:rPr lang="hr-HR" sz="2400" b="1" dirty="0">
                <a:latin typeface="Arial" panose="020B0604020202020204" pitchFamily="34" charset="0"/>
              </a:rPr>
              <a:t>prave papige</a:t>
            </a:r>
            <a:r>
              <a:rPr lang="hr-HR" sz="2400" dirty="0">
                <a:latin typeface="Arial" panose="020B0604020202020204" pitchFamily="34" charset="0"/>
              </a:rPr>
              <a:t> porodica su ptica iz </a:t>
            </a:r>
            <a:r>
              <a:rPr lang="hr-HR" sz="2400" u="sng" dirty="0">
                <a:latin typeface="Arial" panose="020B0604020202020204" pitchFamily="34" charset="0"/>
              </a:rPr>
              <a:t>reda</a:t>
            </a:r>
            <a:r>
              <a:rPr lang="hr-HR" sz="2400" dirty="0">
                <a:latin typeface="Arial" panose="020B0604020202020204" pitchFamily="34" charset="0"/>
              </a:rPr>
              <a:t> </a:t>
            </a:r>
            <a:r>
              <a:rPr lang="hr-HR" sz="2400" dirty="0" err="1">
                <a:latin typeface="Arial" panose="020B0604020202020204" pitchFamily="34" charset="0"/>
              </a:rPr>
              <a:t>papigašica</a:t>
            </a:r>
            <a:endParaRPr lang="hr-HR" sz="24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BA12E352-9E20-4062-A75B-3221589B2A39}"/>
              </a:ext>
            </a:extLst>
          </p:cNvPr>
          <p:cNvSpPr/>
          <p:nvPr/>
        </p:nvSpPr>
        <p:spPr>
          <a:xfrm>
            <a:off x="1921565" y="2372139"/>
            <a:ext cx="7447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Drže se u kavezu i hrane se sjemenkama</a:t>
            </a:r>
          </a:p>
        </p:txBody>
      </p:sp>
    </p:spTree>
    <p:extLst>
      <p:ext uri="{BB962C8B-B14F-4D97-AF65-F5344CB8AC3E}">
        <p14:creationId xmlns:p14="http://schemas.microsoft.com/office/powerpoint/2010/main" val="41686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AEFF03-3B86-4B19-8A32-B858ACF5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082" y="434155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sz="6000" dirty="0"/>
              <a:t>Ribe vješto izmiču svojim neprijateljima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C10146F-D436-4686-BF94-E7535F15D3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309489"/>
            <a:ext cx="4563036" cy="3215814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1F535EF6-1417-45B1-870F-2CD81DC30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2" y="422031"/>
            <a:ext cx="5614303" cy="3215814"/>
          </a:xfrm>
        </p:spPr>
      </p:pic>
    </p:spTree>
    <p:extLst>
      <p:ext uri="{BB962C8B-B14F-4D97-AF65-F5344CB8AC3E}">
        <p14:creationId xmlns:p14="http://schemas.microsoft.com/office/powerpoint/2010/main" val="57081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A2046A-5347-49BB-AF22-03B951F9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86" y="278970"/>
            <a:ext cx="555651" cy="6579030"/>
          </a:xfrm>
        </p:spPr>
        <p:txBody>
          <a:bodyPr>
            <a:normAutofit/>
          </a:bodyPr>
          <a:lstStyle/>
          <a:p>
            <a:r>
              <a:rPr lang="hr-HR" sz="6000" dirty="0"/>
              <a:t>ribe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8913BCA-C759-4667-A330-1C14F1A69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4540" y="5219721"/>
            <a:ext cx="5286214" cy="9237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Žive u akvariju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1F4C117-2AA6-425F-95D7-8B7FE7AD3F79}"/>
              </a:ext>
            </a:extLst>
          </p:cNvPr>
          <p:cNvSpPr/>
          <p:nvPr/>
        </p:nvSpPr>
        <p:spPr>
          <a:xfrm>
            <a:off x="1699647" y="4019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latin typeface="Arial" panose="020B0604020202020204" pitchFamily="34" charset="0"/>
              </a:rPr>
              <a:t>Ribe</a:t>
            </a:r>
            <a:r>
              <a:rPr lang="hr-HR" sz="2000" dirty="0">
                <a:latin typeface="Arial" panose="020B0604020202020204" pitchFamily="34" charset="0"/>
              </a:rPr>
              <a:t>  su hladnokrvne životinje iz skupine kralježnjaka koje žive gotovo isključivo u vodi i dišu uz pomoć škrga </a:t>
            </a:r>
            <a:endParaRPr lang="hr-HR" sz="20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C9FA9EA-EC6F-41BF-8E34-CF2C181AE26D}"/>
              </a:ext>
            </a:extLst>
          </p:cNvPr>
          <p:cNvSpPr/>
          <p:nvPr/>
        </p:nvSpPr>
        <p:spPr>
          <a:xfrm>
            <a:off x="1699647" y="2038271"/>
            <a:ext cx="7444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</a:rPr>
              <a:t>Naročito dobro osjetilo koje je razvijeno kod riba jest osjetilo bočne linije</a:t>
            </a:r>
            <a:endParaRPr lang="hr-HR" sz="20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8BD9438-75BC-4B4E-BD50-4D4C1F6D5601}"/>
              </a:ext>
            </a:extLst>
          </p:cNvPr>
          <p:cNvSpPr/>
          <p:nvPr/>
        </p:nvSpPr>
        <p:spPr>
          <a:xfrm>
            <a:off x="1699647" y="3729912"/>
            <a:ext cx="7253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</a:rPr>
              <a:t>Oko polovina svih kralježnjaka su ribe, a najstariji poznati fosili su stari 450 milijuna godina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35037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92D14E-CE1F-4CDB-8184-F82AA35C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575" y="450283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sz="6000" dirty="0"/>
              <a:t>Neki gušteri mijenjaju boju kože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5E10434-C3ED-4DAE-A478-24C3365FEC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39325"/>
            <a:ext cx="4089265" cy="3180267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128C8552-1EB4-4754-A75C-841C55FBCC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2" y="539325"/>
            <a:ext cx="5086645" cy="3345103"/>
          </a:xfrm>
        </p:spPr>
      </p:pic>
    </p:spTree>
    <p:extLst>
      <p:ext uri="{BB962C8B-B14F-4D97-AF65-F5344CB8AC3E}">
        <p14:creationId xmlns:p14="http://schemas.microsoft.com/office/powerpoint/2010/main" val="30109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0D207-A3CB-4357-BC4B-5B4AEB3A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49" y="478510"/>
            <a:ext cx="681926" cy="5900980"/>
          </a:xfrm>
        </p:spPr>
        <p:txBody>
          <a:bodyPr>
            <a:normAutofit fontScale="90000"/>
          </a:bodyPr>
          <a:lstStyle/>
          <a:p>
            <a:r>
              <a:rPr lang="hr-HR" sz="6000" dirty="0"/>
              <a:t>gušteri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C1A482-C171-4C00-9DBF-0C1C832E8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6054" y="3451290"/>
            <a:ext cx="8535988" cy="1879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 Na glavi su velike oči s pokretljivim očnim kapcima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2D21599-C02A-450A-8DF2-2DE86F4EF67D}"/>
              </a:ext>
            </a:extLst>
          </p:cNvPr>
          <p:cNvSpPr/>
          <p:nvPr/>
        </p:nvSpPr>
        <p:spPr>
          <a:xfrm>
            <a:off x="1596326" y="478510"/>
            <a:ext cx="75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Gušteri</a:t>
            </a:r>
            <a:r>
              <a:rPr lang="hr-HR" sz="2400" dirty="0">
                <a:latin typeface="Arial" panose="020B0604020202020204" pitchFamily="34" charset="0"/>
              </a:rPr>
              <a:t>  su najčešći gmazovi na svijetu</a:t>
            </a:r>
            <a:endParaRPr lang="hr-HR" sz="24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6F4DB94-3E71-43FA-934C-D983F76507DA}"/>
              </a:ext>
            </a:extLst>
          </p:cNvPr>
          <p:cNvSpPr/>
          <p:nvPr/>
        </p:nvSpPr>
        <p:spPr>
          <a:xfrm>
            <a:off x="1596054" y="1872567"/>
            <a:ext cx="7547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</a:rPr>
              <a:t>Na prednjem dijelu tijela guštera je plosnata šiljasta glava koja je širokim vratom odijeljena od trupa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9234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08D793-94E0-40BB-B67C-EEA8F1C3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923" y="4471833"/>
            <a:ext cx="8534400" cy="1507067"/>
          </a:xfrm>
        </p:spPr>
        <p:txBody>
          <a:bodyPr>
            <a:normAutofit/>
          </a:bodyPr>
          <a:lstStyle/>
          <a:p>
            <a:r>
              <a:rPr lang="hr-HR" sz="6000" dirty="0"/>
              <a:t>Pazi zmija!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4F5A6A3-9D47-4CFF-A079-B1B5F5477A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8" y="356605"/>
            <a:ext cx="4525504" cy="3494881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29B2D577-CC15-4BA0-B4A4-23CEFC28F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48" y="218786"/>
            <a:ext cx="4933950" cy="3494881"/>
          </a:xfrm>
        </p:spPr>
      </p:pic>
    </p:spTree>
    <p:extLst>
      <p:ext uri="{BB962C8B-B14F-4D97-AF65-F5344CB8AC3E}">
        <p14:creationId xmlns:p14="http://schemas.microsoft.com/office/powerpoint/2010/main" val="20159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423B92-AA8F-43D1-A3AA-BF195C78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62" y="-418454"/>
            <a:ext cx="633143" cy="7454683"/>
          </a:xfrm>
        </p:spPr>
        <p:txBody>
          <a:bodyPr>
            <a:normAutofit/>
          </a:bodyPr>
          <a:lstStyle/>
          <a:p>
            <a:r>
              <a:rPr lang="hr-HR" sz="7200" dirty="0"/>
              <a:t>zmije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00FB10-E0B1-42FC-8FDC-074BD65E9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786" y="3861014"/>
            <a:ext cx="8535988" cy="1879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Hrane se malim glodavcima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22F627E-7ADA-4DA2-B2D7-8C85FB331B6E}"/>
              </a:ext>
            </a:extLst>
          </p:cNvPr>
          <p:cNvSpPr/>
          <p:nvPr/>
        </p:nvSpPr>
        <p:spPr>
          <a:xfrm>
            <a:off x="1952786" y="433953"/>
            <a:ext cx="7191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Zmije</a:t>
            </a:r>
            <a:r>
              <a:rPr lang="hr-HR" sz="2400" dirty="0">
                <a:latin typeface="Arial" panose="020B0604020202020204" pitchFamily="34" charset="0"/>
              </a:rPr>
              <a:t>  su </a:t>
            </a:r>
            <a:r>
              <a:rPr lang="hr-HR" sz="2400" dirty="0" err="1">
                <a:latin typeface="Arial" panose="020B0604020202020204" pitchFamily="34" charset="0"/>
              </a:rPr>
              <a:t>podred</a:t>
            </a:r>
            <a:r>
              <a:rPr lang="hr-HR" sz="2400" dirty="0">
                <a:latin typeface="Arial" panose="020B0604020202020204" pitchFamily="34" charset="0"/>
              </a:rPr>
              <a:t> unutar razreda gmazova čije je hladno i suho tijelo prekriveno ljuskama</a:t>
            </a:r>
            <a:endParaRPr lang="hr-HR" sz="24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0DB6A77-A689-4E6F-95D7-CB590D4E93CB}"/>
              </a:ext>
            </a:extLst>
          </p:cNvPr>
          <p:cNvSpPr/>
          <p:nvPr/>
        </p:nvSpPr>
        <p:spPr>
          <a:xfrm>
            <a:off x="1952786" y="2031592"/>
            <a:ext cx="7191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</a:rPr>
              <a:t>Potječu od predaka koji su ličili na guštere, no jako im se izdužilo tijelo, a noge su im reducirane pa se kreću vijugajući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1630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F1E093-B5B0-4A51-A267-348AB95E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109F15A-433C-4200-BCD3-8D7E16E45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" y="139485"/>
            <a:ext cx="11871702" cy="6718515"/>
          </a:xfrm>
        </p:spPr>
      </p:pic>
    </p:spTree>
    <p:extLst>
      <p:ext uri="{BB962C8B-B14F-4D97-AF65-F5344CB8AC3E}">
        <p14:creationId xmlns:p14="http://schemas.microsoft.com/office/powerpoint/2010/main" val="224284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C81320-672C-4306-AFE0-D80240BE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Kućni </a:t>
            </a:r>
            <a:r>
              <a:rPr lang="hr-HR" b="1" dirty="0" err="1"/>
              <a:t>ljubimCi</a:t>
            </a:r>
            <a:r>
              <a:rPr lang="hr-HR" b="1" dirty="0"/>
              <a:t> </a:t>
            </a:r>
            <a:r>
              <a:rPr lang="hr-HR" dirty="0"/>
              <a:t>SU pripitomljene životinje koje žive s ljudima, ali ne služe za rad.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A241A4AD-3B14-458B-A6F4-E2AD48F0F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60" y="132522"/>
            <a:ext cx="10462742" cy="4168016"/>
          </a:xfrm>
        </p:spPr>
      </p:pic>
    </p:spTree>
    <p:extLst>
      <p:ext uri="{BB962C8B-B14F-4D97-AF65-F5344CB8AC3E}">
        <p14:creationId xmlns:p14="http://schemas.microsoft.com/office/powerpoint/2010/main" val="4271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47464E-B30C-448A-AE9B-ADE6E16F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518" y="453382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sz="6000" dirty="0"/>
              <a:t>Tarantule su veliki      </a:t>
            </a:r>
            <a:br>
              <a:rPr lang="hr-HR" sz="6000" dirty="0"/>
            </a:br>
            <a:r>
              <a:rPr lang="hr-HR" sz="6000" dirty="0"/>
              <a:t>          pauci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5924473-5FB5-4C47-A21B-CC6D4250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504098"/>
            <a:ext cx="4819650" cy="3796440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5E9F8451-71B6-4546-88CF-1566E41309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6461"/>
            <a:ext cx="5353050" cy="3796440"/>
          </a:xfrm>
        </p:spPr>
      </p:pic>
    </p:spTree>
    <p:extLst>
      <p:ext uri="{BB962C8B-B14F-4D97-AF65-F5344CB8AC3E}">
        <p14:creationId xmlns:p14="http://schemas.microsoft.com/office/powerpoint/2010/main" val="288245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5BCF3B-F81E-480B-8793-8C32EE93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42" y="2057400"/>
            <a:ext cx="943109" cy="2743200"/>
          </a:xfrm>
        </p:spPr>
        <p:txBody>
          <a:bodyPr>
            <a:normAutofit fontScale="90000"/>
          </a:bodyPr>
          <a:lstStyle/>
          <a:p>
            <a:r>
              <a:rPr lang="hr-HR" sz="7200" dirty="0"/>
              <a:t>pauci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47FC2B-D696-460A-94F8-1252185DD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0232" y="4052807"/>
            <a:ext cx="8535988" cy="1879600"/>
          </a:xfrm>
        </p:spPr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EAFAD79-E46E-43B2-9EA1-0BF20AF74E6F}"/>
              </a:ext>
            </a:extLst>
          </p:cNvPr>
          <p:cNvSpPr/>
          <p:nvPr/>
        </p:nvSpPr>
        <p:spPr>
          <a:xfrm>
            <a:off x="1472338" y="232475"/>
            <a:ext cx="7671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Tarantula</a:t>
            </a:r>
            <a:r>
              <a:rPr lang="hr-HR" sz="2400" dirty="0">
                <a:latin typeface="Arial" panose="020B0604020202020204" pitchFamily="34" charset="0"/>
              </a:rPr>
              <a:t>  je porodica pauka, rasprostranjenih po cijelom svijetu</a:t>
            </a:r>
            <a:endParaRPr lang="hr-HR" sz="24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85ACACB-0014-44F5-B0AD-0963A7F1D52D}"/>
              </a:ext>
            </a:extLst>
          </p:cNvPr>
          <p:cNvSpPr/>
          <p:nvPr/>
        </p:nvSpPr>
        <p:spPr>
          <a:xfrm>
            <a:off x="1472337" y="2078120"/>
            <a:ext cx="7671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</a:rPr>
              <a:t>Hrane se uglavnom insektima, manjim glodavcima, pticama, zmijama i ostalim sitnim životinjama</a:t>
            </a:r>
            <a:endParaRPr lang="hr-HR" sz="24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8562717-5411-479E-A962-B83384041075}"/>
              </a:ext>
            </a:extLst>
          </p:cNvPr>
          <p:cNvSpPr/>
          <p:nvPr/>
        </p:nvSpPr>
        <p:spPr>
          <a:xfrm>
            <a:off x="1363851" y="37765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</a:rPr>
              <a:t> Hrane se na način da ubrizgaju otrov u žrtvu koji ih paralizira, te ih razgrađuje i omekšava u probavljiviju smjesu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1810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E4B823-5FC7-48D7-BAC1-A9BFBD6D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153" y="108488"/>
            <a:ext cx="7108260" cy="3320512"/>
          </a:xfrm>
        </p:spPr>
        <p:txBody>
          <a:bodyPr anchor="t">
            <a:normAutofit fontScale="90000"/>
          </a:bodyPr>
          <a:lstStyle/>
          <a:p>
            <a:r>
              <a:rPr lang="hr-HR" sz="9600" dirty="0">
                <a:solidFill>
                  <a:schemeClr val="accent1">
                    <a:lumMod val="50000"/>
                  </a:schemeClr>
                </a:solidFill>
              </a:rPr>
              <a:t>Izradile</a:t>
            </a:r>
            <a:r>
              <a:rPr lang="hr-HR" sz="9600" dirty="0"/>
              <a:t>:</a:t>
            </a:r>
            <a:br>
              <a:rPr lang="hr-HR" sz="9600" dirty="0"/>
            </a:br>
            <a:r>
              <a:rPr lang="hr-HR" sz="9600" dirty="0" err="1">
                <a:solidFill>
                  <a:schemeClr val="accent6">
                    <a:lumMod val="75000"/>
                  </a:schemeClr>
                </a:solidFill>
              </a:rPr>
              <a:t>kaja</a:t>
            </a:r>
            <a:br>
              <a:rPr lang="hr-HR" sz="9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9600" dirty="0">
                <a:solidFill>
                  <a:schemeClr val="accent6">
                    <a:lumMod val="75000"/>
                  </a:schemeClr>
                </a:solidFill>
              </a:rPr>
              <a:t>lana</a:t>
            </a:r>
            <a:br>
              <a:rPr lang="hr-HR" sz="9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9600" dirty="0">
                <a:solidFill>
                  <a:schemeClr val="accent6">
                    <a:lumMod val="75000"/>
                  </a:schemeClr>
                </a:solidFill>
              </a:rPr>
              <a:t>     i</a:t>
            </a:r>
            <a:br>
              <a:rPr lang="hr-HR" sz="9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9600" dirty="0">
                <a:solidFill>
                  <a:schemeClr val="accent6">
                    <a:lumMod val="75000"/>
                  </a:schemeClr>
                </a:solidFill>
              </a:rPr>
              <a:t>sara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5924439-B25C-4A0D-B877-73332912A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330B1ED-E279-43C6-963A-6E8BC314F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1284" y="5477934"/>
            <a:ext cx="5326398" cy="1306019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22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8A04F7-9442-45F2-8E29-1678ACF4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5359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sz="6000" dirty="0"/>
              <a:t>Psi su čovjekovi najbolji prijatelji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399CA12-925E-4A04-A5FB-2B91CC6EB4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306653"/>
            <a:ext cx="4089156" cy="3615266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FB9948FB-006E-4C59-B06E-47F1FE723A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2" y="450166"/>
            <a:ext cx="5431423" cy="3687653"/>
          </a:xfrm>
        </p:spPr>
      </p:pic>
    </p:spTree>
    <p:extLst>
      <p:ext uri="{BB962C8B-B14F-4D97-AF65-F5344CB8AC3E}">
        <p14:creationId xmlns:p14="http://schemas.microsoft.com/office/powerpoint/2010/main" val="161571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3C7B8B-2742-435A-A0C6-5650A8FD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4" y="-324678"/>
            <a:ext cx="922752" cy="7182678"/>
          </a:xfrm>
        </p:spPr>
        <p:txBody>
          <a:bodyPr>
            <a:normAutofit/>
          </a:bodyPr>
          <a:lstStyle/>
          <a:p>
            <a:r>
              <a:rPr lang="hr-HR" sz="9600"/>
              <a:t>psi</a:t>
            </a:r>
            <a:endParaRPr lang="hr-HR" sz="9600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0198B6C-37DE-4723-8E2A-26D24F78E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5948" y="0"/>
            <a:ext cx="10702856" cy="6665843"/>
          </a:xfrm>
        </p:spPr>
        <p:txBody>
          <a:bodyPr>
            <a:normAutofit fontScale="70000" lnSpcReduction="20000"/>
          </a:bodyPr>
          <a:lstStyle/>
          <a:p>
            <a:pPr algn="r"/>
            <a:endParaRPr lang="hr-HR" sz="3200" dirty="0"/>
          </a:p>
          <a:p>
            <a:r>
              <a:rPr lang="hr-HR" sz="3200" dirty="0"/>
              <a:t>    </a:t>
            </a: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3000" dirty="0"/>
              <a:t> </a:t>
            </a:r>
            <a:r>
              <a:rPr lang="hr-HR" sz="3000" dirty="0">
                <a:solidFill>
                  <a:schemeClr val="tx1"/>
                </a:solidFill>
              </a:rPr>
              <a:t>Danas postoji skoro 400 pasmina</a:t>
            </a:r>
          </a:p>
          <a:p>
            <a:pPr lvl="1" algn="just">
              <a:lnSpc>
                <a:spcPct val="120000"/>
              </a:lnSpc>
            </a:pPr>
            <a:r>
              <a:rPr lang="hr-HR" sz="3000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3000" dirty="0">
                <a:solidFill>
                  <a:schemeClr val="tx1"/>
                </a:solidFill>
              </a:rPr>
              <a:t>Najstariji kućni ljubimac-pripitomljen prije 12 000 g.</a:t>
            </a:r>
          </a:p>
          <a:p>
            <a:pPr marL="1143000" lvl="1" indent="-685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r-HR" sz="3000" dirty="0">
              <a:solidFill>
                <a:schemeClr val="tx1"/>
              </a:solidFill>
            </a:endParaRPr>
          </a:p>
          <a:p>
            <a:pPr marL="1143000" lvl="1" indent="-685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r-HR" sz="3000" dirty="0">
              <a:solidFill>
                <a:schemeClr val="tx1"/>
              </a:solidFill>
            </a:endParaRPr>
          </a:p>
          <a:p>
            <a:pPr marL="1143000" lvl="1" indent="-685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r-HR" sz="3000" dirty="0">
              <a:solidFill>
                <a:schemeClr val="tx1"/>
              </a:solidFill>
            </a:endParaRPr>
          </a:p>
          <a:p>
            <a:pPr marL="1143000" lvl="1" indent="-685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3000" dirty="0">
                <a:solidFill>
                  <a:schemeClr val="tx1"/>
                </a:solidFill>
              </a:rPr>
              <a:t>Mesožder-jede 2-3 puta na dan</a:t>
            </a:r>
          </a:p>
          <a:p>
            <a:pPr marL="1143000" lvl="1" indent="-685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r-HR" sz="3000" dirty="0">
              <a:solidFill>
                <a:schemeClr val="tx1"/>
              </a:solidFill>
            </a:endParaRPr>
          </a:p>
          <a:p>
            <a:pPr marL="1143000" lvl="1" indent="-685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r-HR" sz="3000" dirty="0">
              <a:solidFill>
                <a:schemeClr val="tx1"/>
              </a:solidFill>
            </a:endParaRPr>
          </a:p>
          <a:p>
            <a:pPr marL="1143000" lvl="1" indent="-685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r-HR" sz="3000" dirty="0">
              <a:solidFill>
                <a:schemeClr val="tx1"/>
              </a:solidFill>
            </a:endParaRPr>
          </a:p>
          <a:p>
            <a:pPr marL="1143000" lvl="1" indent="-685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r-HR" sz="3000" dirty="0">
              <a:solidFill>
                <a:schemeClr val="tx1"/>
              </a:solidFill>
            </a:endParaRP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3000" dirty="0">
                <a:solidFill>
                  <a:schemeClr val="tx1"/>
                </a:solidFill>
              </a:rPr>
              <a:t>Mogu biti mali i veliki, imati kratku i dugu dlaku</a:t>
            </a:r>
          </a:p>
          <a:p>
            <a:endParaRPr lang="hr-HR" sz="4800" dirty="0"/>
          </a:p>
          <a:p>
            <a:endParaRPr lang="hr-HR" sz="4800" dirty="0"/>
          </a:p>
          <a:p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32113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75D02D-0CC4-481F-B3DC-E534260D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4487332"/>
            <a:ext cx="7058508" cy="1507067"/>
          </a:xfrm>
        </p:spPr>
        <p:txBody>
          <a:bodyPr>
            <a:normAutofit/>
          </a:bodyPr>
          <a:lstStyle/>
          <a:p>
            <a:r>
              <a:rPr lang="hr-HR" sz="4800" dirty="0"/>
              <a:t>Mačke se vole maziti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0625040-A276-4352-8AE0-124AFD2D2C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54745"/>
            <a:ext cx="5547775" cy="4006701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16DF2D05-BC02-4AF8-BFF5-A5D2FFD696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6" y="0"/>
            <a:ext cx="4473941" cy="4300538"/>
          </a:xfrm>
        </p:spPr>
      </p:pic>
    </p:spTree>
    <p:extLst>
      <p:ext uri="{BB962C8B-B14F-4D97-AF65-F5344CB8AC3E}">
        <p14:creationId xmlns:p14="http://schemas.microsoft.com/office/powerpoint/2010/main" val="258811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7BAEA9-1D86-412D-8FC0-559AD161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-1298713"/>
            <a:ext cx="803482" cy="9157252"/>
          </a:xfrm>
        </p:spPr>
        <p:txBody>
          <a:bodyPr>
            <a:normAutofit/>
          </a:bodyPr>
          <a:lstStyle/>
          <a:p>
            <a:r>
              <a:rPr lang="hr-HR" sz="6000" dirty="0"/>
              <a:t>mačke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54F12F-0990-4DA4-B3BF-D20F24722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2" y="168966"/>
            <a:ext cx="10774016" cy="78419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 </a:t>
            </a:r>
            <a:r>
              <a:rPr lang="hr-HR" sz="2800" b="1" dirty="0">
                <a:solidFill>
                  <a:schemeClr val="tx1"/>
                </a:solidFill>
              </a:rPr>
              <a:t>Kućna mačka</a:t>
            </a:r>
            <a:r>
              <a:rPr lang="hr-HR" sz="2800" dirty="0">
                <a:solidFill>
                  <a:schemeClr val="tx1"/>
                </a:solidFill>
              </a:rPr>
              <a:t> ili najčešće </a:t>
            </a:r>
            <a:r>
              <a:rPr lang="hr-HR" sz="2800" b="1" dirty="0">
                <a:solidFill>
                  <a:schemeClr val="tx1"/>
                </a:solidFill>
              </a:rPr>
              <a:t>mačka</a:t>
            </a:r>
            <a:r>
              <a:rPr lang="hr-HR" sz="2800" dirty="0">
                <a:solidFill>
                  <a:schemeClr val="tx1"/>
                </a:solidFill>
              </a:rPr>
              <a:t> je mali mesožder iz porodice </a:t>
            </a:r>
            <a:r>
              <a:rPr lang="hr-HR" sz="2800" b="1" dirty="0">
                <a:solidFill>
                  <a:schemeClr val="tx1"/>
                </a:solidFill>
              </a:rPr>
              <a:t>mačaka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Prvobitno potječe od afričke divlje mačke, a živi uz ljude već oko 3.500 godina</a:t>
            </a:r>
            <a:endParaRPr lang="hr-HR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2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Mačka spada među najomiljenije kućne ljubimce. 69 milijuna mačaka živi u američkim domovima  gdje su vrlo popularne, dok u cijelom svijetu živi preko 600 milijuna mačaka.</a:t>
            </a:r>
            <a:endParaRPr lang="hr-HR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29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E7833F-C4BF-4868-AE3A-5720C4E9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538" y="4571738"/>
            <a:ext cx="5411788" cy="1507067"/>
          </a:xfrm>
        </p:spPr>
        <p:txBody>
          <a:bodyPr/>
          <a:lstStyle/>
          <a:p>
            <a:r>
              <a:rPr lang="hr-HR" dirty="0"/>
              <a:t>Kunići su jako slatki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D04FB45-752F-449C-8179-6EF22C0679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62708"/>
            <a:ext cx="4548970" cy="3207434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2ABFE417-1F2A-45C7-8771-73AC5389EA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2" y="253218"/>
            <a:ext cx="4258982" cy="3916291"/>
          </a:xfrm>
        </p:spPr>
      </p:pic>
    </p:spTree>
    <p:extLst>
      <p:ext uri="{BB962C8B-B14F-4D97-AF65-F5344CB8AC3E}">
        <p14:creationId xmlns:p14="http://schemas.microsoft.com/office/powerpoint/2010/main" val="19092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44D7BF-C739-4861-A0A0-40315222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92" y="86139"/>
            <a:ext cx="538439" cy="6685722"/>
          </a:xfrm>
        </p:spPr>
        <p:txBody>
          <a:bodyPr>
            <a:normAutofit/>
          </a:bodyPr>
          <a:lstStyle/>
          <a:p>
            <a:r>
              <a:rPr lang="hr-HR" sz="6000" dirty="0"/>
              <a:t>kunići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BF4A6F-409E-4353-8D54-1944CC47A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5157" y="1549400"/>
            <a:ext cx="8535988" cy="1879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Obično žive 4-10 godina, dok domaći kunić može živjeti 6-12 godina, pa i više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54452967-7783-41F7-B0E6-08C1084F99C7}"/>
              </a:ext>
            </a:extLst>
          </p:cNvPr>
          <p:cNvSpPr/>
          <p:nvPr/>
        </p:nvSpPr>
        <p:spPr>
          <a:xfrm>
            <a:off x="1335157" y="401935"/>
            <a:ext cx="7885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Kunić </a:t>
            </a:r>
            <a:r>
              <a:rPr lang="hr-HR" sz="2400" dirty="0">
                <a:latin typeface="Arial" panose="020B0604020202020204" pitchFamily="34" charset="0"/>
              </a:rPr>
              <a:t>je vrsta manjeg sisavca iz porodice </a:t>
            </a:r>
            <a:r>
              <a:rPr lang="hr-HR" sz="2400" i="1" dirty="0" err="1">
                <a:latin typeface="Arial" panose="020B0604020202020204" pitchFamily="34" charset="0"/>
              </a:rPr>
              <a:t>Leporidae</a:t>
            </a:r>
            <a:r>
              <a:rPr lang="hr-HR" sz="2400" i="1" dirty="0">
                <a:latin typeface="Arial" panose="020B0604020202020204" pitchFamily="34" charset="0"/>
              </a:rPr>
              <a:t> -zečeva dvozubaca</a:t>
            </a:r>
            <a:endParaRPr lang="hr-HR" sz="24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A1BB984-000C-4219-B0A1-8F2845D5C02D}"/>
              </a:ext>
            </a:extLst>
          </p:cNvPr>
          <p:cNvSpPr/>
          <p:nvPr/>
        </p:nvSpPr>
        <p:spPr>
          <a:xfrm>
            <a:off x="1431235" y="4169538"/>
            <a:ext cx="6082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</a:rPr>
              <a:t> Rađaju se slijepi i bez dlake, a progledaju s navršena dva tjedna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42519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A64BE6-F83D-4C89-AC44-BD6D01D8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725" y="4518329"/>
            <a:ext cx="8534400" cy="1507067"/>
          </a:xfrm>
        </p:spPr>
        <p:txBody>
          <a:bodyPr>
            <a:normAutofit/>
          </a:bodyPr>
          <a:lstStyle/>
          <a:p>
            <a:r>
              <a:rPr lang="hr-HR" sz="4800" dirty="0"/>
              <a:t>Hrčci su maleni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70D3988-E45F-4307-9A8C-999865E6F0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66654"/>
            <a:ext cx="4937125" cy="3867846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1C374F5D-21F0-40F1-A085-415FB70C09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4" y="266654"/>
            <a:ext cx="4462461" cy="3867846"/>
          </a:xfrm>
        </p:spPr>
      </p:pic>
    </p:spTree>
    <p:extLst>
      <p:ext uri="{BB962C8B-B14F-4D97-AF65-F5344CB8AC3E}">
        <p14:creationId xmlns:p14="http://schemas.microsoft.com/office/powerpoint/2010/main" val="3746773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258</TotalTime>
  <Words>170</Words>
  <Application>Microsoft Office PowerPoint</Application>
  <PresentationFormat>Široki zaslon</PresentationFormat>
  <Paragraphs>66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Isječak</vt:lpstr>
      <vt:lpstr>  KUĆNI LJUBIMCI</vt:lpstr>
      <vt:lpstr>Kućni ljubimCi SU pripitomljene životinje koje žive s ljudima, ali ne služe za rad.</vt:lpstr>
      <vt:lpstr>Psi su čovjekovi najbolji prijatelji</vt:lpstr>
      <vt:lpstr>psi</vt:lpstr>
      <vt:lpstr>Mačke se vole maziti</vt:lpstr>
      <vt:lpstr>mačke</vt:lpstr>
      <vt:lpstr>Kunići su jako slatki</vt:lpstr>
      <vt:lpstr>kunići</vt:lpstr>
      <vt:lpstr>Hrčci su maleni</vt:lpstr>
      <vt:lpstr>hrčci</vt:lpstr>
      <vt:lpstr>Papige su šarene</vt:lpstr>
      <vt:lpstr>papige</vt:lpstr>
      <vt:lpstr>Ribe vješto izmiču svojim neprijateljima</vt:lpstr>
      <vt:lpstr>ribe</vt:lpstr>
      <vt:lpstr>Neki gušteri mijenjaju boju kože</vt:lpstr>
      <vt:lpstr>gušteri</vt:lpstr>
      <vt:lpstr>Pazi zmija!</vt:lpstr>
      <vt:lpstr>zmije</vt:lpstr>
      <vt:lpstr>PowerPoint prezentacija</vt:lpstr>
      <vt:lpstr>Tarantule su veliki                 pauci</vt:lpstr>
      <vt:lpstr>pauci</vt:lpstr>
      <vt:lpstr>Izradile: kaja lana      i sara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KUĆNI LJUBIMCI</dc:title>
  <dc:creator>Dario Curman</dc:creator>
  <cp:lastModifiedBy>Dario Curman</cp:lastModifiedBy>
  <cp:revision>24</cp:revision>
  <cp:lastPrinted>2018-03-21T15:48:34Z</cp:lastPrinted>
  <dcterms:created xsi:type="dcterms:W3CDTF">2018-03-21T11:43:27Z</dcterms:created>
  <dcterms:modified xsi:type="dcterms:W3CDTF">2018-03-21T16:16:31Z</dcterms:modified>
</cp:coreProperties>
</file>